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69" r:id="rId3"/>
    <p:sldId id="257" r:id="rId4"/>
    <p:sldId id="258" r:id="rId5"/>
    <p:sldId id="268" r:id="rId6"/>
    <p:sldId id="260" r:id="rId7"/>
    <p:sldId id="271" r:id="rId8"/>
    <p:sldId id="273" r:id="rId9"/>
    <p:sldId id="274" r:id="rId10"/>
    <p:sldId id="275" r:id="rId11"/>
    <p:sldId id="276" r:id="rId12"/>
    <p:sldId id="261" r:id="rId13"/>
    <p:sldId id="264" r:id="rId14"/>
    <p:sldId id="281" r:id="rId15"/>
    <p:sldId id="278" r:id="rId16"/>
    <p:sldId id="277" r:id="rId17"/>
    <p:sldId id="270" r:id="rId18"/>
    <p:sldId id="279" r:id="rId19"/>
    <p:sldId id="280" r:id="rId20"/>
    <p:sldId id="266" r:id="rId21"/>
  </p:sldIdLst>
  <p:sldSz cx="18288000" cy="10287000"/>
  <p:notesSz cx="6858000" cy="9144000"/>
  <p:embeddedFontLst>
    <p:embeddedFont>
      <p:font typeface="Bryndan Write" panose="020B0604020202020204" charset="0"/>
      <p:regular r:id="rId23"/>
    </p:embeddedFont>
    <p:embeddedFont>
      <p:font typeface="Now"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2008C31-0A2B-43D0-9347-DCF25950044A}">
          <p14:sldIdLst>
            <p14:sldId id="256"/>
            <p14:sldId id="269"/>
            <p14:sldId id="257"/>
            <p14:sldId id="258"/>
            <p14:sldId id="268"/>
            <p14:sldId id="260"/>
            <p14:sldId id="271"/>
          </p14:sldIdLst>
        </p14:section>
        <p14:section name="Untitled Section" id="{E831BE17-7EC6-4736-A92B-C40778B77D10}">
          <p14:sldIdLst>
            <p14:sldId id="273"/>
            <p14:sldId id="274"/>
            <p14:sldId id="275"/>
            <p14:sldId id="276"/>
            <p14:sldId id="261"/>
            <p14:sldId id="264"/>
            <p14:sldId id="281"/>
            <p14:sldId id="278"/>
            <p14:sldId id="277"/>
            <p14:sldId id="270"/>
            <p14:sldId id="279"/>
            <p14:sldId id="280"/>
            <p14:sldId id="2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5778AD-1907-4746-BFB8-FE539E440AB2}"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827B9F-8492-4007-A55D-D3564667B424}" type="slidenum">
              <a:rPr lang="en-US" smtClean="0"/>
              <a:t>‹#›</a:t>
            </a:fld>
            <a:endParaRPr lang="en-US"/>
          </a:p>
        </p:txBody>
      </p:sp>
    </p:spTree>
    <p:extLst>
      <p:ext uri="{BB962C8B-B14F-4D97-AF65-F5344CB8AC3E}">
        <p14:creationId xmlns:p14="http://schemas.microsoft.com/office/powerpoint/2010/main" val="3702750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27B9F-8492-4007-A55D-D3564667B424}" type="slidenum">
              <a:rPr lang="en-US" smtClean="0"/>
              <a:t>1</a:t>
            </a:fld>
            <a:endParaRPr lang="en-US"/>
          </a:p>
        </p:txBody>
      </p:sp>
    </p:spTree>
    <p:extLst>
      <p:ext uri="{BB962C8B-B14F-4D97-AF65-F5344CB8AC3E}">
        <p14:creationId xmlns:p14="http://schemas.microsoft.com/office/powerpoint/2010/main" val="270873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27B9F-8492-4007-A55D-D3564667B424}" type="slidenum">
              <a:rPr lang="en-US" smtClean="0"/>
              <a:t>4</a:t>
            </a:fld>
            <a:endParaRPr lang="en-US"/>
          </a:p>
        </p:txBody>
      </p:sp>
    </p:spTree>
    <p:extLst>
      <p:ext uri="{BB962C8B-B14F-4D97-AF65-F5344CB8AC3E}">
        <p14:creationId xmlns:p14="http://schemas.microsoft.com/office/powerpoint/2010/main" val="3833878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27B9F-8492-4007-A55D-D3564667B424}" type="slidenum">
              <a:rPr lang="en-US" smtClean="0"/>
              <a:t>6</a:t>
            </a:fld>
            <a:endParaRPr lang="en-US"/>
          </a:p>
        </p:txBody>
      </p:sp>
    </p:spTree>
    <p:extLst>
      <p:ext uri="{BB962C8B-B14F-4D97-AF65-F5344CB8AC3E}">
        <p14:creationId xmlns:p14="http://schemas.microsoft.com/office/powerpoint/2010/main" val="1410723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27B9F-8492-4007-A55D-D3564667B424}" type="slidenum">
              <a:rPr lang="en-US" smtClean="0"/>
              <a:t>14</a:t>
            </a:fld>
            <a:endParaRPr lang="en-US"/>
          </a:p>
        </p:txBody>
      </p:sp>
    </p:spTree>
    <p:extLst>
      <p:ext uri="{BB962C8B-B14F-4D97-AF65-F5344CB8AC3E}">
        <p14:creationId xmlns:p14="http://schemas.microsoft.com/office/powerpoint/2010/main" val="3301290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27B9F-8492-4007-A55D-D3564667B424}" type="slidenum">
              <a:rPr lang="en-US" smtClean="0"/>
              <a:t>16</a:t>
            </a:fld>
            <a:endParaRPr lang="en-US"/>
          </a:p>
        </p:txBody>
      </p:sp>
    </p:spTree>
    <p:extLst>
      <p:ext uri="{BB962C8B-B14F-4D97-AF65-F5344CB8AC3E}">
        <p14:creationId xmlns:p14="http://schemas.microsoft.com/office/powerpoint/2010/main" val="3298910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27B9F-8492-4007-A55D-D3564667B424}" type="slidenum">
              <a:rPr lang="en-US" smtClean="0"/>
              <a:t>18</a:t>
            </a:fld>
            <a:endParaRPr lang="en-US"/>
          </a:p>
        </p:txBody>
      </p:sp>
    </p:spTree>
    <p:extLst>
      <p:ext uri="{BB962C8B-B14F-4D97-AF65-F5344CB8AC3E}">
        <p14:creationId xmlns:p14="http://schemas.microsoft.com/office/powerpoint/2010/main" val="3317430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27B9F-8492-4007-A55D-D3564667B424}" type="slidenum">
              <a:rPr lang="en-US" smtClean="0"/>
              <a:t>19</a:t>
            </a:fld>
            <a:endParaRPr lang="en-US"/>
          </a:p>
        </p:txBody>
      </p:sp>
    </p:spTree>
    <p:extLst>
      <p:ext uri="{BB962C8B-B14F-4D97-AF65-F5344CB8AC3E}">
        <p14:creationId xmlns:p14="http://schemas.microsoft.com/office/powerpoint/2010/main" val="1941719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1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36.png"/><Relationship Id="rId7"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3.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jpg"/><Relationship Id="rId3" Type="http://schemas.openxmlformats.org/officeDocument/2006/relationships/image" Target="../media/image3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37.svg"/><Relationship Id="rId9"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jpeg"/><Relationship Id="rId7" Type="http://schemas.openxmlformats.org/officeDocument/2006/relationships/image" Target="../media/image61.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37.svg"/><Relationship Id="rId10" Type="http://schemas.openxmlformats.org/officeDocument/2006/relationships/image" Target="../media/image64.png"/><Relationship Id="rId4" Type="http://schemas.openxmlformats.org/officeDocument/2006/relationships/image" Target="../media/image36.png"/><Relationship Id="rId9" Type="http://schemas.openxmlformats.org/officeDocument/2006/relationships/image" Target="../media/image63.svg"/></Relationships>
</file>

<file path=ppt/slides/_rels/slide15.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7.gif"/><Relationship Id="rId3" Type="http://schemas.openxmlformats.org/officeDocument/2006/relationships/image" Target="../media/image3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37.svg"/><Relationship Id="rId9" Type="http://schemas.openxmlformats.org/officeDocument/2006/relationships/image" Target="../media/image62.png"/></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9.gif"/><Relationship Id="rId3" Type="http://schemas.openxmlformats.org/officeDocument/2006/relationships/image" Target="../media/image1.jpeg"/><Relationship Id="rId7" Type="http://schemas.openxmlformats.org/officeDocument/2006/relationships/image" Target="../media/image61.svg"/><Relationship Id="rId12" Type="http://schemas.openxmlformats.org/officeDocument/2006/relationships/image" Target="../media/image68.gi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37.svg"/><Relationship Id="rId10" Type="http://schemas.openxmlformats.org/officeDocument/2006/relationships/image" Target="../media/image64.png"/><Relationship Id="rId4" Type="http://schemas.openxmlformats.org/officeDocument/2006/relationships/image" Target="../media/image36.png"/><Relationship Id="rId9" Type="http://schemas.openxmlformats.org/officeDocument/2006/relationships/image" Target="../media/image63.sv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jpeg"/><Relationship Id="rId7" Type="http://schemas.openxmlformats.org/officeDocument/2006/relationships/image" Target="../media/image61.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37.svg"/><Relationship Id="rId10" Type="http://schemas.openxmlformats.org/officeDocument/2006/relationships/image" Target="../media/image64.png"/><Relationship Id="rId4" Type="http://schemas.openxmlformats.org/officeDocument/2006/relationships/image" Target="../media/image36.png"/><Relationship Id="rId9" Type="http://schemas.openxmlformats.org/officeDocument/2006/relationships/image" Target="../media/image63.svg"/></Relationships>
</file>

<file path=ppt/slides/_rels/slide1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hyperlink" Target="https://docs.stripe.com/payments?payments=popular" TargetMode="External"/><Relationship Id="rId18" Type="http://schemas.openxmlformats.org/officeDocument/2006/relationships/image" Target="../media/image65.svg"/><Relationship Id="rId3" Type="http://schemas.openxmlformats.org/officeDocument/2006/relationships/image" Target="../media/image1.jpeg"/><Relationship Id="rId7" Type="http://schemas.openxmlformats.org/officeDocument/2006/relationships/image" Target="../media/image61.svg"/><Relationship Id="rId12" Type="http://schemas.openxmlformats.org/officeDocument/2006/relationships/hyperlink" Target="https://www.mongodb.com/docs/" TargetMode="External"/><Relationship Id="rId17" Type="http://schemas.openxmlformats.org/officeDocument/2006/relationships/image" Target="../media/image64.png"/><Relationship Id="rId2" Type="http://schemas.openxmlformats.org/officeDocument/2006/relationships/notesSlide" Target="../notesSlides/notesSlide7.xml"/><Relationship Id="rId16" Type="http://schemas.openxmlformats.org/officeDocument/2006/relationships/hyperlink" Target="https://docs.render.com/" TargetMode="External"/><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hyperlink" Target="https://reactnative.dev/docs/getting-started" TargetMode="External"/><Relationship Id="rId5" Type="http://schemas.openxmlformats.org/officeDocument/2006/relationships/image" Target="../media/image37.svg"/><Relationship Id="rId15" Type="http://schemas.openxmlformats.org/officeDocument/2006/relationships/hyperlink" Target="https://developers.google.com/maps/documentation" TargetMode="External"/><Relationship Id="rId10" Type="http://schemas.openxmlformats.org/officeDocument/2006/relationships/hyperlink" Target="https://nodejs.org/docs/latest/api/" TargetMode="External"/><Relationship Id="rId4" Type="http://schemas.openxmlformats.org/officeDocument/2006/relationships/image" Target="../media/image36.png"/><Relationship Id="rId9" Type="http://schemas.openxmlformats.org/officeDocument/2006/relationships/image" Target="../media/image63.svg"/><Relationship Id="rId14" Type="http://schemas.openxmlformats.org/officeDocument/2006/relationships/hyperlink" Target="https://www.algolia.com/doc/"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s>
</file>

<file path=ppt/slides/_rels/slide2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8.png"/><Relationship Id="rId12" Type="http://schemas.openxmlformats.org/officeDocument/2006/relationships/image" Target="../media/image17.svg"/><Relationship Id="rId2" Type="http://schemas.openxmlformats.org/officeDocument/2006/relationships/image" Target="../media/image1.jpeg"/><Relationship Id="rId16" Type="http://schemas.openxmlformats.org/officeDocument/2006/relationships/image" Target="../media/image3.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6.png"/><Relationship Id="rId5" Type="http://schemas.openxmlformats.org/officeDocument/2006/relationships/image" Target="../media/image6.png"/><Relationship Id="rId1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71.svg"/><Relationship Id="rId9" Type="http://schemas.openxmlformats.org/officeDocument/2006/relationships/image" Target="../media/image14.png"/><Relationship Id="rId14" Type="http://schemas.openxmlformats.org/officeDocument/2006/relationships/image" Target="../media/image73.sv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jpeg"/><Relationship Id="rId7"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jpeg"/><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eg"/><Relationship Id="rId7" Type="http://schemas.openxmlformats.org/officeDocument/2006/relationships/image" Target="../media/image51.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41.svg"/></Relationships>
</file>

<file path=ppt/slides/_rels/slide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48.png"/><Relationship Id="rId7"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dirty="0"/>
          </a:p>
        </p:txBody>
      </p:sp>
      <p:sp>
        <p:nvSpPr>
          <p:cNvPr id="3" name="Freeform 3"/>
          <p:cNvSpPr/>
          <p:nvPr/>
        </p:nvSpPr>
        <p:spPr>
          <a:xfrm rot="2342060">
            <a:off x="4990411" y="682066"/>
            <a:ext cx="7325040" cy="6299535"/>
          </a:xfrm>
          <a:custGeom>
            <a:avLst/>
            <a:gdLst/>
            <a:ahLst/>
            <a:cxnLst/>
            <a:rect l="l" t="t" r="r" b="b"/>
            <a:pathLst>
              <a:path w="7325040" h="6299535">
                <a:moveTo>
                  <a:pt x="0" y="0"/>
                </a:moveTo>
                <a:lnTo>
                  <a:pt x="7325040" y="0"/>
                </a:lnTo>
                <a:lnTo>
                  <a:pt x="7325040" y="6299534"/>
                </a:lnTo>
                <a:lnTo>
                  <a:pt x="0" y="6299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3902168" y="637896"/>
            <a:ext cx="10444488" cy="3933769"/>
          </a:xfrm>
          <a:prstGeom prst="rect">
            <a:avLst/>
          </a:prstGeom>
        </p:spPr>
        <p:txBody>
          <a:bodyPr lIns="0" tIns="0" rIns="0" bIns="0" rtlCol="0" anchor="t">
            <a:spAutoFit/>
          </a:bodyPr>
          <a:lstStyle/>
          <a:p>
            <a:pPr algn="ctr">
              <a:lnSpc>
                <a:spcPts val="16506"/>
              </a:lnSpc>
            </a:pPr>
            <a:r>
              <a:rPr lang="en-US" sz="6000" b="1" dirty="0">
                <a:solidFill>
                  <a:srgbClr val="FFFFFF"/>
                </a:solidFill>
                <a:latin typeface="Bryndan Write" panose="020B0604020202020204" charset="0"/>
                <a:ea typeface="Gochi Hand" panose="020B0604020202020204" charset="0"/>
              </a:rPr>
              <a:t>E-Commerce Mobile Application Development</a:t>
            </a:r>
          </a:p>
        </p:txBody>
      </p:sp>
      <p:sp>
        <p:nvSpPr>
          <p:cNvPr id="5" name="Freeform 5"/>
          <p:cNvSpPr/>
          <p:nvPr/>
        </p:nvSpPr>
        <p:spPr>
          <a:xfrm rot="1097523">
            <a:off x="13142420" y="415574"/>
            <a:ext cx="1885747" cy="1296022"/>
          </a:xfrm>
          <a:custGeom>
            <a:avLst/>
            <a:gdLst/>
            <a:ahLst/>
            <a:cxnLst/>
            <a:rect l="l" t="t" r="r" b="b"/>
            <a:pathLst>
              <a:path w="1885747" h="1296022">
                <a:moveTo>
                  <a:pt x="0" y="0"/>
                </a:moveTo>
                <a:lnTo>
                  <a:pt x="1885746" y="0"/>
                </a:lnTo>
                <a:lnTo>
                  <a:pt x="1885746" y="1296022"/>
                </a:lnTo>
                <a:lnTo>
                  <a:pt x="0" y="12960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rot="-1559470">
            <a:off x="1839060" y="27652"/>
            <a:ext cx="2195245" cy="2279892"/>
          </a:xfrm>
          <a:custGeom>
            <a:avLst/>
            <a:gdLst/>
            <a:ahLst/>
            <a:cxnLst/>
            <a:rect l="l" t="t" r="r" b="b"/>
            <a:pathLst>
              <a:path w="2195245" h="2279892">
                <a:moveTo>
                  <a:pt x="0" y="0"/>
                </a:moveTo>
                <a:lnTo>
                  <a:pt x="2195245" y="0"/>
                </a:lnTo>
                <a:lnTo>
                  <a:pt x="2195245" y="2279892"/>
                </a:lnTo>
                <a:lnTo>
                  <a:pt x="0" y="227989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dirty="0"/>
          </a:p>
        </p:txBody>
      </p:sp>
      <p:sp>
        <p:nvSpPr>
          <p:cNvPr id="9" name="Freeform 9"/>
          <p:cNvSpPr/>
          <p:nvPr/>
        </p:nvSpPr>
        <p:spPr>
          <a:xfrm rot="280170">
            <a:off x="13972610" y="5900178"/>
            <a:ext cx="1664513" cy="2142851"/>
          </a:xfrm>
          <a:custGeom>
            <a:avLst/>
            <a:gdLst/>
            <a:ahLst/>
            <a:cxnLst/>
            <a:rect l="l" t="t" r="r" b="b"/>
            <a:pathLst>
              <a:path w="1664513" h="2142851">
                <a:moveTo>
                  <a:pt x="0" y="0"/>
                </a:moveTo>
                <a:lnTo>
                  <a:pt x="1664513" y="0"/>
                </a:lnTo>
                <a:lnTo>
                  <a:pt x="1664513" y="2142851"/>
                </a:lnTo>
                <a:lnTo>
                  <a:pt x="0" y="214285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0" name="Freeform 10"/>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1" name="Freeform 11"/>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2" name="TextBox 12"/>
          <p:cNvSpPr txBox="1"/>
          <p:nvPr/>
        </p:nvSpPr>
        <p:spPr>
          <a:xfrm>
            <a:off x="2050620" y="5757871"/>
            <a:ext cx="13204621" cy="8233023"/>
          </a:xfrm>
          <a:prstGeom prst="rect">
            <a:avLst/>
          </a:prstGeom>
        </p:spPr>
        <p:txBody>
          <a:bodyPr wrap="square" lIns="0" tIns="0" rIns="0" bIns="0" rtlCol="0" anchor="t">
            <a:spAutoFit/>
          </a:bodyPr>
          <a:lstStyle/>
          <a:p>
            <a:pPr>
              <a:lnSpc>
                <a:spcPts val="3914"/>
              </a:lnSpc>
            </a:pPr>
            <a:r>
              <a:rPr lang="en-US" sz="3200" b="1" dirty="0">
                <a:solidFill>
                  <a:srgbClr val="FFFFFF"/>
                </a:solidFill>
                <a:latin typeface="Bryndan Write" panose="020B0604020202020204" charset="0"/>
                <a:ea typeface="Gochi Hand" panose="020B0604020202020204" charset="0"/>
              </a:rPr>
              <a:t>Presentation By:</a:t>
            </a:r>
            <a:r>
              <a:rPr lang="en-US" sz="2899" b="1" dirty="0">
                <a:solidFill>
                  <a:srgbClr val="FFFFFF"/>
                </a:solidFill>
                <a:latin typeface="Bryndan Write" panose="020B0604020202020204" charset="0"/>
                <a:ea typeface="Gochi Hand" panose="020B0604020202020204" charset="0"/>
              </a:rPr>
              <a:t> </a:t>
            </a:r>
          </a:p>
          <a:p>
            <a:pPr>
              <a:lnSpc>
                <a:spcPts val="3914"/>
              </a:lnSpc>
            </a:pPr>
            <a:r>
              <a:rPr lang="en-US" sz="2899" b="1" dirty="0">
                <a:solidFill>
                  <a:srgbClr val="FFFFFF"/>
                </a:solidFill>
                <a:latin typeface="Bryndan Write" panose="020B0604020202020204" charset="0"/>
                <a:ea typeface="Gochi Hand" panose="020B0604020202020204" charset="0"/>
              </a:rPr>
              <a:t>		Varunraj </a:t>
            </a:r>
            <a:r>
              <a:rPr lang="en-US" sz="2899" b="1" dirty="0" err="1">
                <a:solidFill>
                  <a:srgbClr val="FFFFFF"/>
                </a:solidFill>
                <a:latin typeface="Bryndan Write" panose="020B0604020202020204" charset="0"/>
                <a:ea typeface="Gochi Hand" panose="020B0604020202020204" charset="0"/>
              </a:rPr>
              <a:t>Rachakatla</a:t>
            </a:r>
            <a:endParaRPr lang="en-US" sz="2899" b="1" dirty="0">
              <a:solidFill>
                <a:srgbClr val="FFFFFF"/>
              </a:solidFill>
              <a:latin typeface="Bryndan Write" panose="020B0604020202020204" charset="0"/>
              <a:ea typeface="Gochi Hand" panose="020B0604020202020204" charset="0"/>
            </a:endParaRPr>
          </a:p>
          <a:p>
            <a:pPr>
              <a:lnSpc>
                <a:spcPts val="3914"/>
              </a:lnSpc>
            </a:pPr>
            <a:r>
              <a:rPr lang="en-US" sz="2899" b="1" dirty="0">
                <a:solidFill>
                  <a:srgbClr val="FFFFFF"/>
                </a:solidFill>
                <a:latin typeface="Bryndan Write" panose="020B0604020202020204" charset="0"/>
                <a:ea typeface="Gochi Hand" panose="020B0604020202020204" charset="0"/>
              </a:rPr>
              <a:t>				</a:t>
            </a:r>
            <a:r>
              <a:rPr lang="en-US" sz="2899" b="1" dirty="0" err="1">
                <a:solidFill>
                  <a:srgbClr val="FFFFFF"/>
                </a:solidFill>
                <a:latin typeface="Bryndan Write" panose="020B0604020202020204" charset="0"/>
                <a:ea typeface="Gochi Hand" panose="020B0604020202020204" charset="0"/>
              </a:rPr>
              <a:t>Nikith</a:t>
            </a:r>
            <a:r>
              <a:rPr lang="en-US" sz="2899" b="1" dirty="0">
                <a:solidFill>
                  <a:srgbClr val="FFFFFF"/>
                </a:solidFill>
                <a:latin typeface="Bryndan Write" panose="020B0604020202020204" charset="0"/>
                <a:ea typeface="Gochi Hand" panose="020B0604020202020204" charset="0"/>
              </a:rPr>
              <a:t> Kumar </a:t>
            </a:r>
            <a:r>
              <a:rPr lang="en-US" sz="2899" b="1" dirty="0" err="1">
                <a:solidFill>
                  <a:srgbClr val="FFFFFF"/>
                </a:solidFill>
                <a:latin typeface="Bryndan Write" panose="020B0604020202020204" charset="0"/>
                <a:ea typeface="Gochi Hand" panose="020B0604020202020204" charset="0"/>
              </a:rPr>
              <a:t>Bandaru</a:t>
            </a:r>
            <a:endParaRPr lang="en-US" sz="2899" b="1" dirty="0">
              <a:solidFill>
                <a:srgbClr val="FFFFFF"/>
              </a:solidFill>
              <a:latin typeface="Bryndan Write" panose="020B0604020202020204" charset="0"/>
              <a:ea typeface="Gochi Hand" panose="020B0604020202020204" charset="0"/>
            </a:endParaRPr>
          </a:p>
          <a:p>
            <a:pPr>
              <a:lnSpc>
                <a:spcPts val="3914"/>
              </a:lnSpc>
            </a:pPr>
            <a:r>
              <a:rPr lang="en-US" sz="2899" b="1" dirty="0">
                <a:solidFill>
                  <a:srgbClr val="FFFFFF"/>
                </a:solidFill>
                <a:latin typeface="Bryndan Write" panose="020B0604020202020204" charset="0"/>
                <a:ea typeface="Gochi Hand" panose="020B0604020202020204" charset="0"/>
              </a:rPr>
              <a:t>						Uday </a:t>
            </a:r>
            <a:r>
              <a:rPr lang="en-US" sz="2899" b="1" dirty="0" err="1">
                <a:solidFill>
                  <a:srgbClr val="FFFFFF"/>
                </a:solidFill>
                <a:latin typeface="Bryndan Write" panose="020B0604020202020204" charset="0"/>
                <a:ea typeface="Gochi Hand" panose="020B0604020202020204" charset="0"/>
              </a:rPr>
              <a:t>Singamala</a:t>
            </a:r>
            <a:endParaRPr lang="en-US" sz="2899" b="1" dirty="0">
              <a:solidFill>
                <a:srgbClr val="FFFFFF"/>
              </a:solidFill>
              <a:latin typeface="Bryndan Write" panose="020B0604020202020204" charset="0"/>
              <a:ea typeface="Gochi Hand" panose="020B0604020202020204" charset="0"/>
            </a:endParaRPr>
          </a:p>
          <a:p>
            <a:pPr>
              <a:lnSpc>
                <a:spcPts val="3914"/>
              </a:lnSpc>
            </a:pPr>
            <a:r>
              <a:rPr lang="en-US" sz="2899" b="1" dirty="0">
                <a:solidFill>
                  <a:srgbClr val="FFFFFF"/>
                </a:solidFill>
                <a:latin typeface="Bryndan Write" panose="020B0604020202020204" charset="0"/>
                <a:ea typeface="Gochi Hand" panose="020B0604020202020204" charset="0"/>
              </a:rPr>
              <a:t>								Mahesh </a:t>
            </a:r>
            <a:r>
              <a:rPr lang="en-US" sz="2899" b="1" dirty="0" err="1">
                <a:solidFill>
                  <a:srgbClr val="FFFFFF"/>
                </a:solidFill>
                <a:latin typeface="Bryndan Write" panose="020B0604020202020204" charset="0"/>
                <a:ea typeface="Gochi Hand" panose="020B0604020202020204" charset="0"/>
              </a:rPr>
              <a:t>Gudla</a:t>
            </a:r>
            <a:endParaRPr lang="en-US" sz="2899" b="1" dirty="0">
              <a:solidFill>
                <a:srgbClr val="FFFFFF"/>
              </a:solidFill>
              <a:latin typeface="Bryndan Write" panose="020B0604020202020204" charset="0"/>
              <a:ea typeface="Gochi Hand" panose="020B0604020202020204" charset="0"/>
            </a:endParaRPr>
          </a:p>
          <a:p>
            <a:pPr>
              <a:lnSpc>
                <a:spcPts val="3914"/>
              </a:lnSpc>
            </a:pPr>
            <a:r>
              <a:rPr lang="en-US" sz="2899" b="1" dirty="0">
                <a:solidFill>
                  <a:srgbClr val="FFFFFF"/>
                </a:solidFill>
                <a:latin typeface="Bryndan Write" panose="020B0604020202020204" charset="0"/>
                <a:ea typeface="Gochi Hand" panose="020B0604020202020204" charset="0"/>
              </a:rPr>
              <a:t>									Srikanth </a:t>
            </a:r>
            <a:r>
              <a:rPr lang="en-US" sz="2899" b="1" dirty="0" err="1">
                <a:solidFill>
                  <a:srgbClr val="FFFFFF"/>
                </a:solidFill>
                <a:latin typeface="Bryndan Write" panose="020B0604020202020204" charset="0"/>
                <a:ea typeface="Gochi Hand" panose="020B0604020202020204" charset="0"/>
              </a:rPr>
              <a:t>Boppudi</a:t>
            </a:r>
            <a:endParaRPr lang="en-US" sz="2899" b="1" dirty="0">
              <a:solidFill>
                <a:srgbClr val="FFFFFF"/>
              </a:solidFill>
              <a:latin typeface="Bryndan Write" panose="020B0604020202020204" charset="0"/>
              <a:ea typeface="Gochi Hand" panose="020B0604020202020204" charset="0"/>
            </a:endParaRPr>
          </a:p>
          <a:p>
            <a:pPr>
              <a:lnSpc>
                <a:spcPts val="3914"/>
              </a:lnSpc>
            </a:pPr>
            <a:r>
              <a:rPr lang="en-US" sz="2899" b="1" dirty="0">
                <a:solidFill>
                  <a:srgbClr val="FFFFFF"/>
                </a:solidFill>
                <a:latin typeface="Bryndan Write" panose="020B0604020202020204" charset="0"/>
                <a:ea typeface="Gochi Hand" panose="020B0604020202020204" charset="0"/>
              </a:rPr>
              <a:t>											Sai Krishna Koduri</a:t>
            </a:r>
          </a:p>
          <a:p>
            <a:pPr algn="ctr">
              <a:lnSpc>
                <a:spcPts val="16506"/>
              </a:lnSpc>
            </a:pPr>
            <a:endParaRPr lang="en-US" sz="16506" b="1" dirty="0">
              <a:solidFill>
                <a:srgbClr val="FFFFFF"/>
              </a:solidFill>
              <a:latin typeface="Bryndan Write" panose="020B0604020202020204" charset="0"/>
              <a:ea typeface="Gochi Hand" panose="020B0604020202020204" charset="0"/>
            </a:endParaRPr>
          </a:p>
          <a:p>
            <a:pPr algn="ctr">
              <a:lnSpc>
                <a:spcPts val="16506"/>
              </a:lnSpc>
            </a:pPr>
            <a:endParaRPr lang="en-US" sz="16506" b="1" dirty="0">
              <a:solidFill>
                <a:srgbClr val="FFFFFF"/>
              </a:solidFill>
              <a:latin typeface="Bryndan Write" panose="020B0604020202020204" charset="0"/>
              <a:ea typeface="Gochi Hand" panose="020B0604020202020204" charset="0"/>
            </a:endParaRPr>
          </a:p>
          <a:p>
            <a:pPr>
              <a:lnSpc>
                <a:spcPts val="3914"/>
              </a:lnSpc>
            </a:pPr>
            <a:endParaRPr lang="en-US" sz="2899" b="1" dirty="0">
              <a:solidFill>
                <a:srgbClr val="FFFFFF"/>
              </a:solidFill>
              <a:latin typeface="Bryndan Write" panose="020B0604020202020204" charset="0"/>
              <a:ea typeface="Gochi Hand"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FC40A-005D-36DE-F36D-7184DC7257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9A6378A-1C78-0426-208E-3A87D7025F0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5" name="Freeform 5">
            <a:extLst>
              <a:ext uri="{FF2B5EF4-FFF2-40B4-BE49-F238E27FC236}">
                <a16:creationId xmlns:a16="http://schemas.microsoft.com/office/drawing/2014/main" id="{99E13076-3088-70EF-FE4A-D432EEED6F1C}"/>
              </a:ext>
            </a:extLst>
          </p:cNvPr>
          <p:cNvSpPr/>
          <p:nvPr/>
        </p:nvSpPr>
        <p:spPr>
          <a:xfrm rot="-3026566">
            <a:off x="-46767" y="312839"/>
            <a:ext cx="2586334" cy="1774621"/>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62B0E5E7-6B96-BCB6-A930-D4348708DA20}"/>
              </a:ext>
            </a:extLst>
          </p:cNvPr>
          <p:cNvSpPr/>
          <p:nvPr/>
        </p:nvSpPr>
        <p:spPr>
          <a:xfrm rot="7671314">
            <a:off x="15639212" y="8106105"/>
            <a:ext cx="2611323" cy="1965457"/>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3" name="TextBox 2">
            <a:extLst>
              <a:ext uri="{FF2B5EF4-FFF2-40B4-BE49-F238E27FC236}">
                <a16:creationId xmlns:a16="http://schemas.microsoft.com/office/drawing/2014/main" id="{E08061B3-381E-0C15-F8D3-FE068DD97A2A}"/>
              </a:ext>
            </a:extLst>
          </p:cNvPr>
          <p:cNvSpPr txBox="1"/>
          <p:nvPr/>
        </p:nvSpPr>
        <p:spPr>
          <a:xfrm>
            <a:off x="2754059" y="748088"/>
            <a:ext cx="12834282" cy="9202519"/>
          </a:xfrm>
          <a:prstGeom prst="rect">
            <a:avLst/>
          </a:prstGeom>
          <a:noFill/>
        </p:spPr>
        <p:txBody>
          <a:bodyPr wrap="square" rtlCol="0">
            <a:spAutoFit/>
          </a:bodyPr>
          <a:lstStyle/>
          <a:p>
            <a:r>
              <a:rPr lang="en-US" sz="3600" dirty="0">
                <a:solidFill>
                  <a:schemeClr val="bg1"/>
                </a:solidFill>
                <a:effectLst/>
                <a:latin typeface="-apple-system"/>
              </a:rPr>
              <a:t>				</a:t>
            </a:r>
            <a:r>
              <a:rPr lang="en-US" sz="4400" b="1" dirty="0">
                <a:solidFill>
                  <a:schemeClr val="bg1"/>
                </a:solidFill>
                <a:latin typeface="Bryndan Write" panose="020B0604020202020204" charset="0"/>
              </a:rPr>
              <a:t>Third-Party Libraries</a:t>
            </a:r>
          </a:p>
          <a:p>
            <a:endParaRPr lang="en-US" sz="4400" b="1" dirty="0">
              <a:solidFill>
                <a:schemeClr val="bg1"/>
              </a:solidFill>
              <a:latin typeface="Bryndan Write" panose="020B0604020202020204" charset="0"/>
            </a:endParaRPr>
          </a:p>
          <a:p>
            <a:r>
              <a:rPr lang="en-US" sz="2800" b="1" dirty="0">
                <a:solidFill>
                  <a:schemeClr val="bg1"/>
                </a:solidFill>
                <a:latin typeface="Now"/>
              </a:rPr>
              <a:t>Stripe:</a:t>
            </a:r>
          </a:p>
          <a:p>
            <a:endParaRPr lang="en-US" sz="2800" b="1" dirty="0">
              <a:solidFill>
                <a:schemeClr val="bg1"/>
              </a:solidFill>
              <a:latin typeface="Now"/>
            </a:endParaRPr>
          </a:p>
          <a:p>
            <a:r>
              <a:rPr lang="en-US" sz="2800" dirty="0">
                <a:solidFill>
                  <a:schemeClr val="bg1"/>
                </a:solidFill>
                <a:latin typeface="Now"/>
              </a:rPr>
              <a:t>Secure payment processing.</a:t>
            </a:r>
          </a:p>
          <a:p>
            <a:r>
              <a:rPr lang="en-US" sz="2800" dirty="0">
                <a:solidFill>
                  <a:schemeClr val="bg1"/>
                </a:solidFill>
                <a:latin typeface="Now"/>
              </a:rPr>
              <a:t>Flexible billing solutions.</a:t>
            </a:r>
          </a:p>
          <a:p>
            <a:r>
              <a:rPr lang="en-US" sz="2800" dirty="0">
                <a:solidFill>
                  <a:schemeClr val="bg1"/>
                </a:solidFill>
                <a:latin typeface="Now"/>
              </a:rPr>
              <a:t>Seamless integration.</a:t>
            </a:r>
          </a:p>
          <a:p>
            <a:endParaRPr lang="en-US" sz="2800" b="1" dirty="0">
              <a:solidFill>
                <a:schemeClr val="bg1"/>
              </a:solidFill>
              <a:latin typeface="Now"/>
            </a:endParaRPr>
          </a:p>
          <a:p>
            <a:r>
              <a:rPr lang="en-US" sz="2800" b="1" dirty="0" err="1">
                <a:solidFill>
                  <a:schemeClr val="bg1"/>
                </a:solidFill>
                <a:latin typeface="Now"/>
              </a:rPr>
              <a:t>Algolia</a:t>
            </a:r>
            <a:r>
              <a:rPr lang="en-US" sz="2800" b="1" dirty="0">
                <a:solidFill>
                  <a:schemeClr val="bg1"/>
                </a:solidFill>
                <a:latin typeface="Now"/>
              </a:rPr>
              <a:t>:</a:t>
            </a:r>
          </a:p>
          <a:p>
            <a:endParaRPr lang="en-US" sz="2800" b="1" dirty="0">
              <a:solidFill>
                <a:schemeClr val="bg1"/>
              </a:solidFill>
              <a:latin typeface="Now"/>
            </a:endParaRPr>
          </a:p>
          <a:p>
            <a:r>
              <a:rPr lang="en-US" sz="2800" dirty="0">
                <a:solidFill>
                  <a:schemeClr val="bg1"/>
                </a:solidFill>
                <a:latin typeface="Now"/>
              </a:rPr>
              <a:t>Lightning-fast search functionality.</a:t>
            </a:r>
          </a:p>
          <a:p>
            <a:r>
              <a:rPr lang="en-US" sz="2800" dirty="0">
                <a:solidFill>
                  <a:schemeClr val="bg1"/>
                </a:solidFill>
                <a:latin typeface="Now"/>
              </a:rPr>
              <a:t>Customizable and scalable.</a:t>
            </a:r>
          </a:p>
          <a:p>
            <a:r>
              <a:rPr lang="en-US" sz="2800" dirty="0">
                <a:solidFill>
                  <a:schemeClr val="bg1"/>
                </a:solidFill>
                <a:latin typeface="Now"/>
              </a:rPr>
              <a:t>Developer-friendly APIs.</a:t>
            </a:r>
          </a:p>
          <a:p>
            <a:endParaRPr lang="en-US" sz="2800" b="1" dirty="0">
              <a:solidFill>
                <a:schemeClr val="bg1"/>
              </a:solidFill>
              <a:latin typeface="Now"/>
            </a:endParaRPr>
          </a:p>
          <a:p>
            <a:r>
              <a:rPr lang="en-US" sz="2800" b="1" dirty="0">
                <a:solidFill>
                  <a:schemeClr val="bg1"/>
                </a:solidFill>
                <a:latin typeface="Now"/>
              </a:rPr>
              <a:t>Google Maps:</a:t>
            </a:r>
          </a:p>
          <a:p>
            <a:endParaRPr lang="en-US" sz="2800" b="1" dirty="0">
              <a:solidFill>
                <a:schemeClr val="bg1"/>
              </a:solidFill>
              <a:latin typeface="Now"/>
            </a:endParaRPr>
          </a:p>
          <a:p>
            <a:r>
              <a:rPr lang="en-US" sz="2800" dirty="0">
                <a:solidFill>
                  <a:schemeClr val="bg1"/>
                </a:solidFill>
                <a:latin typeface="Now"/>
              </a:rPr>
              <a:t>Robust mapping and location-based services.</a:t>
            </a:r>
          </a:p>
          <a:p>
            <a:r>
              <a:rPr lang="en-US" sz="2800" dirty="0">
                <a:solidFill>
                  <a:schemeClr val="bg1"/>
                </a:solidFill>
                <a:latin typeface="Now"/>
              </a:rPr>
              <a:t>Interactive maps with various customization options.</a:t>
            </a:r>
          </a:p>
          <a:p>
            <a:r>
              <a:rPr lang="en-US" sz="2800" dirty="0">
                <a:solidFill>
                  <a:schemeClr val="bg1"/>
                </a:solidFill>
                <a:latin typeface="Now"/>
              </a:rPr>
              <a:t>Seamless integration for displaying and interacting with maps in the application.</a:t>
            </a:r>
          </a:p>
        </p:txBody>
      </p:sp>
    </p:spTree>
    <p:extLst>
      <p:ext uri="{BB962C8B-B14F-4D97-AF65-F5344CB8AC3E}">
        <p14:creationId xmlns:p14="http://schemas.microsoft.com/office/powerpoint/2010/main" val="158241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FC40A-005D-36DE-F36D-7184DC7257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9A6378A-1C78-0426-208E-3A87D7025F0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5" name="Freeform 5">
            <a:extLst>
              <a:ext uri="{FF2B5EF4-FFF2-40B4-BE49-F238E27FC236}">
                <a16:creationId xmlns:a16="http://schemas.microsoft.com/office/drawing/2014/main" id="{99E13076-3088-70EF-FE4A-D432EEED6F1C}"/>
              </a:ext>
            </a:extLst>
          </p:cNvPr>
          <p:cNvSpPr/>
          <p:nvPr/>
        </p:nvSpPr>
        <p:spPr>
          <a:xfrm rot="-3026566">
            <a:off x="-46767" y="312839"/>
            <a:ext cx="2586334" cy="1774621"/>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62B0E5E7-6B96-BCB6-A930-D4348708DA20}"/>
              </a:ext>
            </a:extLst>
          </p:cNvPr>
          <p:cNvSpPr/>
          <p:nvPr/>
        </p:nvSpPr>
        <p:spPr>
          <a:xfrm rot="7671314">
            <a:off x="15639212" y="8106105"/>
            <a:ext cx="2611323" cy="1965457"/>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3" name="TextBox 2">
            <a:extLst>
              <a:ext uri="{FF2B5EF4-FFF2-40B4-BE49-F238E27FC236}">
                <a16:creationId xmlns:a16="http://schemas.microsoft.com/office/drawing/2014/main" id="{E08061B3-381E-0C15-F8D3-FE068DD97A2A}"/>
              </a:ext>
            </a:extLst>
          </p:cNvPr>
          <p:cNvSpPr txBox="1"/>
          <p:nvPr/>
        </p:nvSpPr>
        <p:spPr>
          <a:xfrm>
            <a:off x="2778443" y="1638300"/>
            <a:ext cx="12834282" cy="6186309"/>
          </a:xfrm>
          <a:prstGeom prst="rect">
            <a:avLst/>
          </a:prstGeom>
          <a:noFill/>
        </p:spPr>
        <p:txBody>
          <a:bodyPr wrap="square" rtlCol="0">
            <a:spAutoFit/>
          </a:bodyPr>
          <a:lstStyle/>
          <a:p>
            <a:r>
              <a:rPr lang="en-US" sz="3600" dirty="0">
                <a:solidFill>
                  <a:schemeClr val="bg1"/>
                </a:solidFill>
                <a:effectLst/>
                <a:latin typeface="-apple-system"/>
              </a:rPr>
              <a:t>				</a:t>
            </a:r>
            <a:r>
              <a:rPr lang="en-US" sz="4400" b="1" dirty="0">
                <a:solidFill>
                  <a:schemeClr val="bg1"/>
                </a:solidFill>
                <a:latin typeface="Bryndan Write" panose="020B0604020202020204" charset="0"/>
              </a:rPr>
              <a:t>Hosting Strategy</a:t>
            </a:r>
          </a:p>
          <a:p>
            <a:endParaRPr lang="en-US" sz="4400" b="1" dirty="0">
              <a:solidFill>
                <a:schemeClr val="bg1"/>
              </a:solidFill>
              <a:latin typeface="Bryndan Write" panose="020B0604020202020204" charset="0"/>
            </a:endParaRPr>
          </a:p>
          <a:p>
            <a:r>
              <a:rPr lang="en-US" sz="2800" b="1" dirty="0">
                <a:solidFill>
                  <a:schemeClr val="bg1"/>
                </a:solidFill>
                <a:latin typeface="Now"/>
              </a:rPr>
              <a:t>Backend Hosting: Render</a:t>
            </a:r>
          </a:p>
          <a:p>
            <a:endParaRPr lang="en-US" sz="2800" b="1" dirty="0">
              <a:solidFill>
                <a:schemeClr val="bg1"/>
              </a:solidFill>
              <a:latin typeface="Now"/>
            </a:endParaRPr>
          </a:p>
          <a:p>
            <a:pPr marL="457200" indent="-457200">
              <a:buFont typeface="Arial" panose="020B0604020202020204" pitchFamily="34" charset="0"/>
              <a:buChar char="•"/>
            </a:pPr>
            <a:r>
              <a:rPr lang="en-US" sz="2800" dirty="0">
                <a:solidFill>
                  <a:schemeClr val="bg1"/>
                </a:solidFill>
                <a:latin typeface="Now"/>
              </a:rPr>
              <a:t>Fully managed platform.</a:t>
            </a:r>
          </a:p>
          <a:p>
            <a:pPr marL="457200" indent="-457200">
              <a:buFont typeface="Arial" panose="020B0604020202020204" pitchFamily="34" charset="0"/>
              <a:buChar char="•"/>
            </a:pPr>
            <a:r>
              <a:rPr lang="en-US" sz="2800" dirty="0">
                <a:solidFill>
                  <a:schemeClr val="bg1"/>
                </a:solidFill>
                <a:latin typeface="Now"/>
              </a:rPr>
              <a:t>Serverless architecture.</a:t>
            </a:r>
          </a:p>
          <a:p>
            <a:pPr marL="457200" indent="-457200">
              <a:buFont typeface="Arial" panose="020B0604020202020204" pitchFamily="34" charset="0"/>
              <a:buChar char="•"/>
            </a:pPr>
            <a:r>
              <a:rPr lang="en-US" sz="2800" dirty="0">
                <a:solidFill>
                  <a:schemeClr val="bg1"/>
                </a:solidFill>
                <a:latin typeface="Now"/>
              </a:rPr>
              <a:t>High availability and reliability.</a:t>
            </a:r>
          </a:p>
          <a:p>
            <a:endParaRPr lang="en-US" sz="2800" b="1" dirty="0">
              <a:solidFill>
                <a:schemeClr val="bg1"/>
              </a:solidFill>
              <a:latin typeface="Now"/>
            </a:endParaRPr>
          </a:p>
          <a:p>
            <a:r>
              <a:rPr lang="en-US" sz="2800" b="1" dirty="0">
                <a:solidFill>
                  <a:schemeClr val="bg1"/>
                </a:solidFill>
                <a:latin typeface="Now"/>
              </a:rPr>
              <a:t>Frontend Hosting: Play Store and App Store</a:t>
            </a:r>
          </a:p>
          <a:p>
            <a:endParaRPr lang="en-US" sz="2800" b="1" dirty="0">
              <a:solidFill>
                <a:schemeClr val="bg1"/>
              </a:solidFill>
              <a:latin typeface="Now"/>
            </a:endParaRPr>
          </a:p>
          <a:p>
            <a:pPr marL="457200" indent="-457200">
              <a:buFont typeface="Arial" panose="020B0604020202020204" pitchFamily="34" charset="0"/>
              <a:buChar char="•"/>
            </a:pPr>
            <a:r>
              <a:rPr lang="en-US" sz="2800" dirty="0">
                <a:solidFill>
                  <a:schemeClr val="bg1"/>
                </a:solidFill>
                <a:latin typeface="Now"/>
              </a:rPr>
              <a:t>Centralized distribution platforms.</a:t>
            </a:r>
          </a:p>
          <a:p>
            <a:pPr marL="457200" indent="-457200">
              <a:buFont typeface="Arial" panose="020B0604020202020204" pitchFamily="34" charset="0"/>
              <a:buChar char="•"/>
            </a:pPr>
            <a:r>
              <a:rPr lang="en-US" sz="2800" dirty="0">
                <a:solidFill>
                  <a:schemeClr val="bg1"/>
                </a:solidFill>
                <a:latin typeface="Now"/>
              </a:rPr>
              <a:t>Built-in monetization options.</a:t>
            </a:r>
          </a:p>
          <a:p>
            <a:pPr marL="457200" indent="-457200">
              <a:buFont typeface="Arial" panose="020B0604020202020204" pitchFamily="34" charset="0"/>
              <a:buChar char="•"/>
            </a:pPr>
            <a:r>
              <a:rPr lang="en-US" sz="2800" dirty="0">
                <a:solidFill>
                  <a:schemeClr val="bg1"/>
                </a:solidFill>
                <a:latin typeface="Now"/>
              </a:rPr>
              <a:t>Automatic updates.</a:t>
            </a:r>
          </a:p>
        </p:txBody>
      </p:sp>
    </p:spTree>
    <p:extLst>
      <p:ext uri="{BB962C8B-B14F-4D97-AF65-F5344CB8AC3E}">
        <p14:creationId xmlns:p14="http://schemas.microsoft.com/office/powerpoint/2010/main" val="2639389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p:cNvSpPr/>
          <p:nvPr/>
        </p:nvSpPr>
        <p:spPr>
          <a:xfrm flipH="1">
            <a:off x="-422436" y="-345093"/>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3930502" y="2513778"/>
            <a:ext cx="10086269" cy="4470776"/>
          </a:xfrm>
          <a:prstGeom prst="rect">
            <a:avLst/>
          </a:prstGeom>
        </p:spPr>
        <p:txBody>
          <a:bodyPr lIns="0" tIns="0" rIns="0" bIns="0" rtlCol="0" anchor="t">
            <a:spAutoFit/>
          </a:bodyPr>
          <a:lstStyle/>
          <a:p>
            <a:pPr algn="just">
              <a:lnSpc>
                <a:spcPts val="3864"/>
              </a:lnSpc>
            </a:pPr>
            <a:r>
              <a:rPr lang="en-US" sz="2500" dirty="0">
                <a:solidFill>
                  <a:schemeClr val="bg1"/>
                </a:solidFill>
                <a:latin typeface="Now"/>
              </a:rPr>
              <a:t>The Data Management Plan for </a:t>
            </a:r>
            <a:r>
              <a:rPr lang="en-US" sz="2500" dirty="0" err="1">
                <a:solidFill>
                  <a:schemeClr val="bg1"/>
                </a:solidFill>
                <a:latin typeface="Now"/>
              </a:rPr>
              <a:t>Storegrab's</a:t>
            </a:r>
            <a:r>
              <a:rPr lang="en-US" sz="2500" dirty="0">
                <a:solidFill>
                  <a:schemeClr val="bg1"/>
                </a:solidFill>
                <a:latin typeface="Now"/>
              </a:rPr>
              <a:t> e-commerce app outlines a strategy to maintain data integrity, security, and accessibility. It covers key data entities like Users, Inventory, Orders, etc., detailing their fields and types. Access control and security protocols are outlined, including encryption. Functional requirements for storage and retrieval, along with features like search and recommendations, are discussed. Adherence to these guidelines is emphasized to protect data integrity and improve user experience.</a:t>
            </a:r>
          </a:p>
        </p:txBody>
      </p:sp>
      <p:sp>
        <p:nvSpPr>
          <p:cNvPr id="7" name="Freeform 7"/>
          <p:cNvSpPr/>
          <p:nvPr/>
        </p:nvSpPr>
        <p:spPr>
          <a:xfrm>
            <a:off x="14325600" y="993568"/>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016921" y="7277100"/>
            <a:ext cx="2353261" cy="2182115"/>
          </a:xfrm>
          <a:custGeom>
            <a:avLst/>
            <a:gdLst/>
            <a:ahLst/>
            <a:cxnLst/>
            <a:rect l="l" t="t" r="r" b="b"/>
            <a:pathLst>
              <a:path w="2353261" h="2182115">
                <a:moveTo>
                  <a:pt x="0" y="0"/>
                </a:moveTo>
                <a:lnTo>
                  <a:pt x="2353261" y="0"/>
                </a:lnTo>
                <a:lnTo>
                  <a:pt x="2353261" y="2182115"/>
                </a:lnTo>
                <a:lnTo>
                  <a:pt x="0" y="21821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5">
            <a:extLst>
              <a:ext uri="{FF2B5EF4-FFF2-40B4-BE49-F238E27FC236}">
                <a16:creationId xmlns:a16="http://schemas.microsoft.com/office/drawing/2014/main" id="{10DA13BC-5071-7B91-D6D0-6F0882271389}"/>
              </a:ext>
            </a:extLst>
          </p:cNvPr>
          <p:cNvSpPr txBox="1"/>
          <p:nvPr/>
        </p:nvSpPr>
        <p:spPr>
          <a:xfrm>
            <a:off x="3962400" y="993568"/>
            <a:ext cx="10086269" cy="558614"/>
          </a:xfrm>
          <a:prstGeom prst="rect">
            <a:avLst/>
          </a:prstGeom>
        </p:spPr>
        <p:txBody>
          <a:bodyPr lIns="0" tIns="0" rIns="0" bIns="0" rtlCol="0" anchor="t">
            <a:spAutoFit/>
          </a:bodyPr>
          <a:lstStyle/>
          <a:p>
            <a:pPr algn="ctr">
              <a:lnSpc>
                <a:spcPts val="3864"/>
              </a:lnSpc>
            </a:pPr>
            <a:r>
              <a:rPr lang="en-US" sz="6500" dirty="0">
                <a:solidFill>
                  <a:schemeClr val="bg1"/>
                </a:solidFill>
                <a:latin typeface="Bryndan Write" panose="020B0604020202020204" charset="0"/>
              </a:rPr>
              <a:t>Data Management Plan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4" name="Freeform 4"/>
          <p:cNvSpPr/>
          <p:nvPr/>
        </p:nvSpPr>
        <p:spPr>
          <a:xfrm>
            <a:off x="15240000" y="-577238"/>
            <a:ext cx="4947445" cy="1942997"/>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5240000" y="6057900"/>
            <a:ext cx="1620925" cy="2086738"/>
          </a:xfrm>
          <a:custGeom>
            <a:avLst/>
            <a:gdLst/>
            <a:ahLst/>
            <a:cxnLst/>
            <a:rect l="l" t="t" r="r" b="b"/>
            <a:pathLst>
              <a:path w="1620925" h="2086738">
                <a:moveTo>
                  <a:pt x="0" y="0"/>
                </a:moveTo>
                <a:lnTo>
                  <a:pt x="1620925" y="0"/>
                </a:lnTo>
                <a:lnTo>
                  <a:pt x="1620925" y="2086737"/>
                </a:lnTo>
                <a:lnTo>
                  <a:pt x="0" y="20867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886740" y="7945113"/>
            <a:ext cx="3281277" cy="3239516"/>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a:off x="3545667" y="470086"/>
            <a:ext cx="10086269" cy="558614"/>
          </a:xfrm>
          <a:prstGeom prst="rect">
            <a:avLst/>
          </a:prstGeom>
        </p:spPr>
        <p:txBody>
          <a:bodyPr lIns="0" tIns="0" rIns="0" bIns="0" rtlCol="0" anchor="t">
            <a:spAutoFit/>
          </a:bodyPr>
          <a:lstStyle/>
          <a:p>
            <a:pPr algn="ctr">
              <a:lnSpc>
                <a:spcPts val="3864"/>
              </a:lnSpc>
            </a:pPr>
            <a:r>
              <a:rPr lang="en-US" sz="6500" dirty="0">
                <a:solidFill>
                  <a:schemeClr val="bg1"/>
                </a:solidFill>
                <a:latin typeface="Bryndan Write" panose="020B0604020202020204" charset="0"/>
              </a:rPr>
              <a:t>Database Schema Demo</a:t>
            </a:r>
          </a:p>
        </p:txBody>
      </p:sp>
      <p:sp>
        <p:nvSpPr>
          <p:cNvPr id="11" name="Freeform 11"/>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pic>
        <p:nvPicPr>
          <p:cNvPr id="15" name="Picture 14" descr="A screenshot of a computer">
            <a:extLst>
              <a:ext uri="{FF2B5EF4-FFF2-40B4-BE49-F238E27FC236}">
                <a16:creationId xmlns:a16="http://schemas.microsoft.com/office/drawing/2014/main" id="{8D36E756-AA83-E071-ECF3-919E9AF273C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16308" y="1028700"/>
            <a:ext cx="12823692" cy="91974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dirty="0"/>
          </a:p>
        </p:txBody>
      </p:sp>
      <p:sp>
        <p:nvSpPr>
          <p:cNvPr id="4" name="Freeform 4"/>
          <p:cNvSpPr/>
          <p:nvPr/>
        </p:nvSpPr>
        <p:spPr>
          <a:xfrm>
            <a:off x="15240000" y="-577238"/>
            <a:ext cx="4947445" cy="1942997"/>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886740" y="7945113"/>
            <a:ext cx="3281277" cy="3239516"/>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TextBox 9"/>
          <p:cNvSpPr txBox="1"/>
          <p:nvPr/>
        </p:nvSpPr>
        <p:spPr>
          <a:xfrm>
            <a:off x="4096127" y="470085"/>
            <a:ext cx="10086269" cy="558614"/>
          </a:xfrm>
          <a:prstGeom prst="rect">
            <a:avLst/>
          </a:prstGeom>
        </p:spPr>
        <p:txBody>
          <a:bodyPr lIns="0" tIns="0" rIns="0" bIns="0" rtlCol="0" anchor="t">
            <a:spAutoFit/>
          </a:bodyPr>
          <a:lstStyle/>
          <a:p>
            <a:pPr algn="ctr">
              <a:lnSpc>
                <a:spcPts val="3864"/>
              </a:lnSpc>
            </a:pPr>
            <a:r>
              <a:rPr lang="en-US" sz="6500" dirty="0">
                <a:solidFill>
                  <a:schemeClr val="bg1"/>
                </a:solidFill>
                <a:latin typeface="Bryndan Write" panose="020B0604020202020204" charset="0"/>
              </a:rPr>
              <a:t>Prototype demos</a:t>
            </a:r>
          </a:p>
        </p:txBody>
      </p:sp>
      <p:sp>
        <p:nvSpPr>
          <p:cNvPr id="11" name="Freeform 11"/>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TextBox 14">
            <a:extLst>
              <a:ext uri="{FF2B5EF4-FFF2-40B4-BE49-F238E27FC236}">
                <a16:creationId xmlns:a16="http://schemas.microsoft.com/office/drawing/2014/main" id="{E75725E5-BB66-7CDC-5B78-10751BD5E4A3}"/>
              </a:ext>
            </a:extLst>
          </p:cNvPr>
          <p:cNvSpPr txBox="1"/>
          <p:nvPr/>
        </p:nvSpPr>
        <p:spPr>
          <a:xfrm>
            <a:off x="4096127" y="1196910"/>
            <a:ext cx="11372473" cy="8371523"/>
          </a:xfrm>
          <a:prstGeom prst="rect">
            <a:avLst/>
          </a:prstGeom>
          <a:noFill/>
        </p:spPr>
        <p:txBody>
          <a:bodyPr wrap="square" rtlCol="0">
            <a:spAutoFit/>
          </a:bodyPr>
          <a:lstStyle/>
          <a:p>
            <a:endParaRPr lang="en-US" sz="4400" b="1" dirty="0"/>
          </a:p>
          <a:p>
            <a:r>
              <a:rPr lang="en-US" sz="2500" b="1" dirty="0">
                <a:solidFill>
                  <a:schemeClr val="bg1"/>
                </a:solidFill>
                <a:latin typeface="Now"/>
              </a:rPr>
              <a:t>Home Screen:</a:t>
            </a:r>
          </a:p>
          <a:p>
            <a:endParaRPr lang="en-US" sz="2500" dirty="0">
              <a:solidFill>
                <a:schemeClr val="bg1"/>
              </a:solidFill>
              <a:latin typeface="Now"/>
            </a:endParaRPr>
          </a:p>
          <a:p>
            <a:pPr marL="342900" indent="-342900">
              <a:buFont typeface="Arial" panose="020B0604020202020204" pitchFamily="34" charset="0"/>
              <a:buChar char="•"/>
            </a:pPr>
            <a:r>
              <a:rPr lang="en-US" sz="2500" dirty="0">
                <a:solidFill>
                  <a:schemeClr val="bg1"/>
                </a:solidFill>
                <a:latin typeface="Now"/>
              </a:rPr>
              <a:t> Animated demonstration of the home screen prototype.</a:t>
            </a:r>
          </a:p>
          <a:p>
            <a:pPr marL="342900" indent="-342900">
              <a:buFont typeface="Arial" panose="020B0604020202020204" pitchFamily="34" charset="0"/>
              <a:buChar char="•"/>
            </a:pPr>
            <a:r>
              <a:rPr lang="en-US" sz="2500" dirty="0">
                <a:solidFill>
                  <a:schemeClr val="bg1"/>
                </a:solidFill>
                <a:latin typeface="Now"/>
              </a:rPr>
              <a:t>Brief description: The home screen features an intuitive layout with essential navigation elements and visually appealing design. It serves as the entry point for users to explore the application's features and content.</a:t>
            </a:r>
          </a:p>
          <a:p>
            <a:endParaRPr lang="en-US" sz="2500" dirty="0">
              <a:solidFill>
                <a:schemeClr val="bg1"/>
              </a:solidFill>
              <a:latin typeface="Now"/>
            </a:endParaRPr>
          </a:p>
          <a:p>
            <a:r>
              <a:rPr lang="en-US" sz="2500" b="1" dirty="0">
                <a:solidFill>
                  <a:schemeClr val="bg1"/>
                </a:solidFill>
                <a:latin typeface="Now"/>
              </a:rPr>
              <a:t>Authentication Page:</a:t>
            </a:r>
          </a:p>
          <a:p>
            <a:endParaRPr lang="en-US" sz="2500" dirty="0">
              <a:solidFill>
                <a:schemeClr val="bg1"/>
              </a:solidFill>
              <a:latin typeface="Now"/>
            </a:endParaRPr>
          </a:p>
          <a:p>
            <a:pPr marL="342900" indent="-342900">
              <a:buFont typeface="Arial" panose="020B0604020202020204" pitchFamily="34" charset="0"/>
              <a:buChar char="•"/>
            </a:pPr>
            <a:r>
              <a:rPr lang="en-US" sz="2500" dirty="0">
                <a:solidFill>
                  <a:schemeClr val="bg1"/>
                </a:solidFill>
                <a:latin typeface="Now"/>
              </a:rPr>
              <a:t>Animated demonstration of the authentication page prototype.</a:t>
            </a:r>
          </a:p>
          <a:p>
            <a:pPr marL="342900" indent="-342900">
              <a:buFont typeface="Arial" panose="020B0604020202020204" pitchFamily="34" charset="0"/>
              <a:buChar char="•"/>
            </a:pPr>
            <a:r>
              <a:rPr lang="en-US" sz="2500" dirty="0">
                <a:solidFill>
                  <a:schemeClr val="bg1"/>
                </a:solidFill>
                <a:latin typeface="Now"/>
              </a:rPr>
              <a:t>Brief description: The authentication page showcases the user login and registration process with a sleek and user-friendly interface. Users can securely authenticate themselves or create a new account, ensuring a smooth onboarding experience.</a:t>
            </a:r>
          </a:p>
          <a:p>
            <a:endParaRPr lang="en-US" sz="2500" dirty="0">
              <a:solidFill>
                <a:schemeClr val="bg1"/>
              </a:solidFill>
              <a:latin typeface="Now"/>
            </a:endParaRPr>
          </a:p>
          <a:p>
            <a:r>
              <a:rPr lang="en-US" sz="2500" dirty="0">
                <a:solidFill>
                  <a:schemeClr val="bg1"/>
                </a:solidFill>
                <a:latin typeface="Now"/>
              </a:rPr>
              <a:t>Animations for the prototypes can be found in the following slides.</a:t>
            </a:r>
          </a:p>
          <a:p>
            <a:endParaRPr lang="en-US" sz="2500" dirty="0">
              <a:solidFill>
                <a:schemeClr val="bg1"/>
              </a:solidFill>
              <a:latin typeface="Now"/>
            </a:endParaRPr>
          </a:p>
          <a:p>
            <a:endParaRPr lang="en-US" sz="4400" b="1" dirty="0"/>
          </a:p>
        </p:txBody>
      </p:sp>
    </p:spTree>
    <p:extLst>
      <p:ext uri="{BB962C8B-B14F-4D97-AF65-F5344CB8AC3E}">
        <p14:creationId xmlns:p14="http://schemas.microsoft.com/office/powerpoint/2010/main" val="4020054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4" name="Freeform 4"/>
          <p:cNvSpPr/>
          <p:nvPr/>
        </p:nvSpPr>
        <p:spPr>
          <a:xfrm>
            <a:off x="15240000" y="-577238"/>
            <a:ext cx="4947445" cy="1942997"/>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5240000" y="6057900"/>
            <a:ext cx="1620925" cy="2086738"/>
          </a:xfrm>
          <a:custGeom>
            <a:avLst/>
            <a:gdLst/>
            <a:ahLst/>
            <a:cxnLst/>
            <a:rect l="l" t="t" r="r" b="b"/>
            <a:pathLst>
              <a:path w="1620925" h="2086738">
                <a:moveTo>
                  <a:pt x="0" y="0"/>
                </a:moveTo>
                <a:lnTo>
                  <a:pt x="1620925" y="0"/>
                </a:lnTo>
                <a:lnTo>
                  <a:pt x="1620925" y="2086737"/>
                </a:lnTo>
                <a:lnTo>
                  <a:pt x="0" y="20867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886740" y="7945113"/>
            <a:ext cx="3281277" cy="3239516"/>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pic>
        <p:nvPicPr>
          <p:cNvPr id="14" name="Picture 13" descr="A screen shot of a cell phone&#10;&#10;Description automatically generated">
            <a:extLst>
              <a:ext uri="{FF2B5EF4-FFF2-40B4-BE49-F238E27FC236}">
                <a16:creationId xmlns:a16="http://schemas.microsoft.com/office/drawing/2014/main" id="{82452B5A-862B-3B56-0FE7-2070BD34D50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17836" y="1707742"/>
            <a:ext cx="13911316" cy="7828173"/>
          </a:xfrm>
          <a:prstGeom prst="rect">
            <a:avLst/>
          </a:prstGeom>
        </p:spPr>
      </p:pic>
      <p:sp>
        <p:nvSpPr>
          <p:cNvPr id="15" name="TextBox 14">
            <a:extLst>
              <a:ext uri="{FF2B5EF4-FFF2-40B4-BE49-F238E27FC236}">
                <a16:creationId xmlns:a16="http://schemas.microsoft.com/office/drawing/2014/main" id="{E75725E5-BB66-7CDC-5B78-10751BD5E4A3}"/>
              </a:ext>
            </a:extLst>
          </p:cNvPr>
          <p:cNvSpPr txBox="1"/>
          <p:nvPr/>
        </p:nvSpPr>
        <p:spPr>
          <a:xfrm>
            <a:off x="7467600" y="394260"/>
            <a:ext cx="4038600" cy="1446550"/>
          </a:xfrm>
          <a:prstGeom prst="rect">
            <a:avLst/>
          </a:prstGeom>
          <a:noFill/>
        </p:spPr>
        <p:txBody>
          <a:bodyPr wrap="square" rtlCol="0">
            <a:spAutoFit/>
          </a:bodyPr>
          <a:lstStyle/>
          <a:p>
            <a:r>
              <a:rPr lang="en-US" sz="4400" b="1" dirty="0">
                <a:solidFill>
                  <a:schemeClr val="bg1"/>
                </a:solidFill>
                <a:latin typeface="Bryndan Write" panose="020B0604020202020204" charset="0"/>
              </a:rPr>
              <a:t>Home Screen</a:t>
            </a:r>
            <a:endParaRPr lang="en-US" sz="4400" b="1" dirty="0"/>
          </a:p>
          <a:p>
            <a:endParaRPr lang="en-US" sz="4400" b="1" dirty="0"/>
          </a:p>
        </p:txBody>
      </p:sp>
    </p:spTree>
    <p:extLst>
      <p:ext uri="{BB962C8B-B14F-4D97-AF65-F5344CB8AC3E}">
        <p14:creationId xmlns:p14="http://schemas.microsoft.com/office/powerpoint/2010/main" val="1829554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dirty="0"/>
          </a:p>
        </p:txBody>
      </p:sp>
      <p:sp>
        <p:nvSpPr>
          <p:cNvPr id="4" name="Freeform 4"/>
          <p:cNvSpPr/>
          <p:nvPr/>
        </p:nvSpPr>
        <p:spPr>
          <a:xfrm>
            <a:off x="15240000" y="-577238"/>
            <a:ext cx="4947445" cy="1942997"/>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886740" y="7945113"/>
            <a:ext cx="3281277" cy="3239516"/>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TextBox 9">
            <a:extLst>
              <a:ext uri="{FF2B5EF4-FFF2-40B4-BE49-F238E27FC236}">
                <a16:creationId xmlns:a16="http://schemas.microsoft.com/office/drawing/2014/main" id="{A03E3097-3157-F059-16D1-F6C69B1128BF}"/>
              </a:ext>
            </a:extLst>
          </p:cNvPr>
          <p:cNvSpPr txBox="1"/>
          <p:nvPr/>
        </p:nvSpPr>
        <p:spPr>
          <a:xfrm>
            <a:off x="6149349" y="476111"/>
            <a:ext cx="5954032" cy="1446550"/>
          </a:xfrm>
          <a:prstGeom prst="rect">
            <a:avLst/>
          </a:prstGeom>
          <a:noFill/>
        </p:spPr>
        <p:txBody>
          <a:bodyPr wrap="square" rtlCol="0">
            <a:spAutoFit/>
          </a:bodyPr>
          <a:lstStyle/>
          <a:p>
            <a:r>
              <a:rPr lang="en-US" sz="4400" b="1" dirty="0">
                <a:solidFill>
                  <a:schemeClr val="bg1"/>
                </a:solidFill>
                <a:latin typeface="Bryndan Write" panose="020B0604020202020204" charset="0"/>
              </a:rPr>
              <a:t>Authentication Page</a:t>
            </a:r>
            <a:endParaRPr lang="en-US" sz="4400" b="1" dirty="0"/>
          </a:p>
          <a:p>
            <a:endParaRPr lang="en-US" sz="4400" b="1" dirty="0"/>
          </a:p>
        </p:txBody>
      </p:sp>
      <p:pic>
        <p:nvPicPr>
          <p:cNvPr id="16" name="Picture 15" descr="A white rectangular object with black text&#10;&#10;Description automatically generated">
            <a:extLst>
              <a:ext uri="{FF2B5EF4-FFF2-40B4-BE49-F238E27FC236}">
                <a16:creationId xmlns:a16="http://schemas.microsoft.com/office/drawing/2014/main" id="{7E4622C7-D4ED-6F17-1868-A369BADD636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12570" y="1922661"/>
            <a:ext cx="14761692" cy="8306697"/>
          </a:xfrm>
          <a:prstGeom prst="rect">
            <a:avLst/>
          </a:prstGeom>
        </p:spPr>
      </p:pic>
      <p:pic>
        <p:nvPicPr>
          <p:cNvPr id="18" name="Picture 17" descr="A white rectangular object with black text&#10;&#10;Description automatically generated">
            <a:extLst>
              <a:ext uri="{FF2B5EF4-FFF2-40B4-BE49-F238E27FC236}">
                <a16:creationId xmlns:a16="http://schemas.microsoft.com/office/drawing/2014/main" id="{062E24B8-D63B-4074-A143-FD14DB0F0E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01585" y="1878412"/>
            <a:ext cx="14737135" cy="8292878"/>
          </a:xfrm>
          <a:prstGeom prst="rect">
            <a:avLst/>
          </a:prstGeom>
        </p:spPr>
      </p:pic>
      <p:sp>
        <p:nvSpPr>
          <p:cNvPr id="5" name="TextBox 4">
            <a:extLst>
              <a:ext uri="{FF2B5EF4-FFF2-40B4-BE49-F238E27FC236}">
                <a16:creationId xmlns:a16="http://schemas.microsoft.com/office/drawing/2014/main" id="{DC098941-A1C6-50A9-7B24-4026C9A7ECE6}"/>
              </a:ext>
            </a:extLst>
          </p:cNvPr>
          <p:cNvSpPr txBox="1"/>
          <p:nvPr/>
        </p:nvSpPr>
        <p:spPr>
          <a:xfrm>
            <a:off x="10626026" y="1376104"/>
            <a:ext cx="1863617" cy="461665"/>
          </a:xfrm>
          <a:prstGeom prst="rect">
            <a:avLst/>
          </a:prstGeom>
          <a:noFill/>
        </p:spPr>
        <p:txBody>
          <a:bodyPr wrap="square" rtlCol="0">
            <a:spAutoFit/>
          </a:bodyPr>
          <a:lstStyle/>
          <a:p>
            <a:r>
              <a:rPr lang="en-US" sz="2400" b="1" dirty="0">
                <a:solidFill>
                  <a:schemeClr val="bg1"/>
                </a:solidFill>
                <a:latin typeface="Bryndan Write" panose="020B0604020202020204" charset="0"/>
              </a:rPr>
              <a:t>Register</a:t>
            </a:r>
          </a:p>
        </p:txBody>
      </p:sp>
      <p:sp>
        <p:nvSpPr>
          <p:cNvPr id="6" name="TextBox 5">
            <a:extLst>
              <a:ext uri="{FF2B5EF4-FFF2-40B4-BE49-F238E27FC236}">
                <a16:creationId xmlns:a16="http://schemas.microsoft.com/office/drawing/2014/main" id="{90DD5081-3CCD-8316-2B9B-55AA58870B2E}"/>
              </a:ext>
            </a:extLst>
          </p:cNvPr>
          <p:cNvSpPr txBox="1"/>
          <p:nvPr/>
        </p:nvSpPr>
        <p:spPr>
          <a:xfrm>
            <a:off x="5668253" y="1258985"/>
            <a:ext cx="1863617" cy="461665"/>
          </a:xfrm>
          <a:prstGeom prst="rect">
            <a:avLst/>
          </a:prstGeom>
          <a:noFill/>
        </p:spPr>
        <p:txBody>
          <a:bodyPr wrap="square" rtlCol="0">
            <a:spAutoFit/>
          </a:bodyPr>
          <a:lstStyle/>
          <a:p>
            <a:r>
              <a:rPr lang="en-US" sz="2400" b="1" dirty="0">
                <a:solidFill>
                  <a:schemeClr val="bg1"/>
                </a:solidFill>
                <a:latin typeface="Bryndan Write" panose="020B0604020202020204" charset="0"/>
              </a:rPr>
              <a:t>Login</a:t>
            </a:r>
          </a:p>
        </p:txBody>
      </p:sp>
    </p:spTree>
    <p:extLst>
      <p:ext uri="{BB962C8B-B14F-4D97-AF65-F5344CB8AC3E}">
        <p14:creationId xmlns:p14="http://schemas.microsoft.com/office/powerpoint/2010/main" val="3386807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FC40A-005D-36DE-F36D-7184DC7257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9A6378A-1C78-0426-208E-3A87D7025F0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5" name="Freeform 5">
            <a:extLst>
              <a:ext uri="{FF2B5EF4-FFF2-40B4-BE49-F238E27FC236}">
                <a16:creationId xmlns:a16="http://schemas.microsoft.com/office/drawing/2014/main" id="{99E13076-3088-70EF-FE4A-D432EEED6F1C}"/>
              </a:ext>
            </a:extLst>
          </p:cNvPr>
          <p:cNvSpPr/>
          <p:nvPr/>
        </p:nvSpPr>
        <p:spPr>
          <a:xfrm rot="-3026566">
            <a:off x="-46767" y="312839"/>
            <a:ext cx="2586334" cy="1774621"/>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62B0E5E7-6B96-BCB6-A930-D4348708DA20}"/>
              </a:ext>
            </a:extLst>
          </p:cNvPr>
          <p:cNvSpPr/>
          <p:nvPr/>
        </p:nvSpPr>
        <p:spPr>
          <a:xfrm rot="7671314">
            <a:off x="15639212" y="8106105"/>
            <a:ext cx="2611323" cy="1965457"/>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10" name="TextBox 9">
            <a:extLst>
              <a:ext uri="{FF2B5EF4-FFF2-40B4-BE49-F238E27FC236}">
                <a16:creationId xmlns:a16="http://schemas.microsoft.com/office/drawing/2014/main" id="{8E125FDC-2FC7-E43A-1AFD-148792D808BA}"/>
              </a:ext>
            </a:extLst>
          </p:cNvPr>
          <p:cNvSpPr txBox="1"/>
          <p:nvPr/>
        </p:nvSpPr>
        <p:spPr>
          <a:xfrm>
            <a:off x="4876800" y="0"/>
            <a:ext cx="9296400" cy="1092607"/>
          </a:xfrm>
          <a:prstGeom prst="rect">
            <a:avLst/>
          </a:prstGeom>
          <a:noFill/>
        </p:spPr>
        <p:txBody>
          <a:bodyPr wrap="square" rtlCol="0">
            <a:spAutoFit/>
          </a:bodyPr>
          <a:lstStyle/>
          <a:p>
            <a:pPr algn="ctr"/>
            <a:r>
              <a:rPr lang="en-US" sz="6500" dirty="0">
                <a:solidFill>
                  <a:schemeClr val="bg1"/>
                </a:solidFill>
                <a:latin typeface="Bryndan Write" panose="020B0604020202020204" charset="0"/>
              </a:rPr>
              <a:t>Conclusion</a:t>
            </a:r>
          </a:p>
        </p:txBody>
      </p:sp>
      <p:sp>
        <p:nvSpPr>
          <p:cNvPr id="11" name="TextBox 10">
            <a:extLst>
              <a:ext uri="{FF2B5EF4-FFF2-40B4-BE49-F238E27FC236}">
                <a16:creationId xmlns:a16="http://schemas.microsoft.com/office/drawing/2014/main" id="{9DD4CC45-E503-C357-588B-CD60CFA9F8A2}"/>
              </a:ext>
            </a:extLst>
          </p:cNvPr>
          <p:cNvSpPr txBox="1"/>
          <p:nvPr/>
        </p:nvSpPr>
        <p:spPr>
          <a:xfrm>
            <a:off x="2754059" y="1051908"/>
            <a:ext cx="13639800" cy="9235092"/>
          </a:xfrm>
          <a:prstGeom prst="rect">
            <a:avLst/>
          </a:prstGeom>
          <a:noFill/>
        </p:spPr>
        <p:txBody>
          <a:bodyPr wrap="square" rtlCol="0">
            <a:spAutoFit/>
          </a:bodyPr>
          <a:lstStyle/>
          <a:p>
            <a:r>
              <a:rPr lang="en-US" sz="2500" dirty="0">
                <a:latin typeface="Now" panose="020B0604020202020204" charset="0"/>
              </a:rPr>
              <a:t>					</a:t>
            </a:r>
            <a:r>
              <a:rPr lang="en-US" sz="4400" b="1" dirty="0">
                <a:solidFill>
                  <a:schemeClr val="bg1"/>
                </a:solidFill>
                <a:latin typeface="Bryndan Write" panose="020B0604020202020204" charset="0"/>
              </a:rPr>
              <a:t>Accomplishments</a:t>
            </a:r>
            <a:endParaRPr lang="en-US" sz="2500" b="1" dirty="0">
              <a:solidFill>
                <a:schemeClr val="bg1"/>
              </a:solidFill>
              <a:latin typeface="Now" panose="020B0604020202020204" charset="0"/>
            </a:endParaRPr>
          </a:p>
          <a:p>
            <a:pPr marL="342900" indent="-342900">
              <a:lnSpc>
                <a:spcPct val="150000"/>
              </a:lnSpc>
              <a:buFont typeface="Arial" panose="020B0604020202020204" pitchFamily="34" charset="0"/>
              <a:buChar char="•"/>
            </a:pPr>
            <a:r>
              <a:rPr lang="en-US" sz="2500" dirty="0">
                <a:solidFill>
                  <a:schemeClr val="bg1"/>
                </a:solidFill>
                <a:latin typeface="Now" panose="020B0604020202020204" charset="0"/>
              </a:rPr>
              <a:t>Developed a feature-rich e-commerce mobile application to address outlined challenges.</a:t>
            </a:r>
          </a:p>
          <a:p>
            <a:pPr marL="342900" indent="-342900">
              <a:lnSpc>
                <a:spcPct val="150000"/>
              </a:lnSpc>
              <a:buFont typeface="Arial" panose="020B0604020202020204" pitchFamily="34" charset="0"/>
              <a:buChar char="•"/>
            </a:pPr>
            <a:r>
              <a:rPr lang="en-US" sz="2500" dirty="0">
                <a:solidFill>
                  <a:schemeClr val="bg1"/>
                </a:solidFill>
                <a:latin typeface="Now" panose="020B0604020202020204" charset="0"/>
              </a:rPr>
              <a:t>Implemented functional and non-functional requirements for seamless user experience.</a:t>
            </a:r>
          </a:p>
          <a:p>
            <a:pPr marL="342900" indent="-342900">
              <a:lnSpc>
                <a:spcPct val="150000"/>
              </a:lnSpc>
              <a:buFont typeface="Arial" panose="020B0604020202020204" pitchFamily="34" charset="0"/>
              <a:buChar char="•"/>
            </a:pPr>
            <a:r>
              <a:rPr lang="en-US" sz="2500" dirty="0">
                <a:solidFill>
                  <a:schemeClr val="bg1"/>
                </a:solidFill>
                <a:latin typeface="Now" panose="020B0604020202020204" charset="0"/>
              </a:rPr>
              <a:t>Established robust data management plan for security, integrity, and availability.</a:t>
            </a:r>
          </a:p>
          <a:p>
            <a:pPr marL="342900" indent="-342900">
              <a:lnSpc>
                <a:spcPct val="150000"/>
              </a:lnSpc>
              <a:buFont typeface="Arial" panose="020B0604020202020204" pitchFamily="34" charset="0"/>
              <a:buChar char="•"/>
            </a:pPr>
            <a:r>
              <a:rPr lang="en-US" sz="2500" dirty="0">
                <a:solidFill>
                  <a:schemeClr val="bg1"/>
                </a:solidFill>
                <a:latin typeface="Now" panose="020B0604020202020204" charset="0"/>
              </a:rPr>
              <a:t>Designed intuitive home page and navigation screens for enhanced user engagement.</a:t>
            </a:r>
            <a:r>
              <a:rPr lang="en-US" sz="2500" b="1" dirty="0">
                <a:solidFill>
                  <a:schemeClr val="bg1"/>
                </a:solidFill>
                <a:latin typeface="Now" panose="020B0604020202020204" charset="0"/>
              </a:rPr>
              <a:t>					</a:t>
            </a:r>
          </a:p>
          <a:p>
            <a:pPr>
              <a:lnSpc>
                <a:spcPct val="150000"/>
              </a:lnSpc>
            </a:pPr>
            <a:r>
              <a:rPr lang="en-US" sz="2500" b="1" dirty="0">
                <a:solidFill>
                  <a:schemeClr val="bg1"/>
                </a:solidFill>
                <a:latin typeface="Now" panose="020B0604020202020204" charset="0"/>
              </a:rPr>
              <a:t>					</a:t>
            </a:r>
            <a:r>
              <a:rPr lang="en-US" sz="4400" b="1" dirty="0">
                <a:solidFill>
                  <a:schemeClr val="bg1"/>
                </a:solidFill>
                <a:latin typeface="Bryndan Write" panose="020B0604020202020204" charset="0"/>
              </a:rPr>
              <a:t>Lessons Learned</a:t>
            </a:r>
          </a:p>
          <a:p>
            <a:pPr marL="342900" indent="-342900">
              <a:lnSpc>
                <a:spcPct val="150000"/>
              </a:lnSpc>
              <a:buFont typeface="Arial" panose="020B0604020202020204" pitchFamily="34" charset="0"/>
              <a:buChar char="•"/>
            </a:pPr>
            <a:r>
              <a:rPr lang="en-US" sz="2500" dirty="0">
                <a:solidFill>
                  <a:schemeClr val="bg1"/>
                </a:solidFill>
                <a:latin typeface="Now" panose="020B0604020202020204" charset="0"/>
              </a:rPr>
              <a:t>Importance of efficient resource management within budget and timeline constraints.</a:t>
            </a:r>
          </a:p>
          <a:p>
            <a:pPr marL="342900" indent="-342900">
              <a:lnSpc>
                <a:spcPct val="150000"/>
              </a:lnSpc>
              <a:buFont typeface="Arial" panose="020B0604020202020204" pitchFamily="34" charset="0"/>
              <a:buChar char="•"/>
            </a:pPr>
            <a:r>
              <a:rPr lang="en-US" sz="2500" dirty="0">
                <a:solidFill>
                  <a:schemeClr val="bg1"/>
                </a:solidFill>
                <a:latin typeface="Now" panose="020B0604020202020204" charset="0"/>
              </a:rPr>
              <a:t>Compliance with regulations and app store guidelines for successful deployment.</a:t>
            </a:r>
          </a:p>
          <a:p>
            <a:pPr marL="342900" indent="-342900">
              <a:lnSpc>
                <a:spcPct val="150000"/>
              </a:lnSpc>
              <a:buFont typeface="Arial" panose="020B0604020202020204" pitchFamily="34" charset="0"/>
              <a:buChar char="•"/>
            </a:pPr>
            <a:r>
              <a:rPr lang="en-US" sz="2500" dirty="0">
                <a:solidFill>
                  <a:schemeClr val="bg1"/>
                </a:solidFill>
                <a:latin typeface="Now" panose="020B0604020202020204" charset="0"/>
              </a:rPr>
              <a:t>Need for continuous improvement and adaptation based on user feedback.</a:t>
            </a:r>
          </a:p>
          <a:p>
            <a:pPr marL="342900" indent="-342900">
              <a:lnSpc>
                <a:spcPct val="150000"/>
              </a:lnSpc>
              <a:buFont typeface="Arial" panose="020B0604020202020204" pitchFamily="34" charset="0"/>
              <a:buChar char="•"/>
            </a:pPr>
            <a:r>
              <a:rPr lang="en-US" sz="2500" dirty="0">
                <a:solidFill>
                  <a:schemeClr val="bg1"/>
                </a:solidFill>
                <a:latin typeface="Now" panose="020B0604020202020204" charset="0"/>
              </a:rPr>
              <a:t>Collaboration and communication among team members for successful project execution.</a:t>
            </a:r>
          </a:p>
        </p:txBody>
      </p:sp>
    </p:spTree>
    <p:extLst>
      <p:ext uri="{BB962C8B-B14F-4D97-AF65-F5344CB8AC3E}">
        <p14:creationId xmlns:p14="http://schemas.microsoft.com/office/powerpoint/2010/main" val="1454947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dirty="0"/>
          </a:p>
          <a:p>
            <a:endParaRPr lang="en-US" dirty="0"/>
          </a:p>
          <a:p>
            <a:endParaRPr lang="en-US" dirty="0"/>
          </a:p>
          <a:p>
            <a:endParaRPr lang="en-US" dirty="0"/>
          </a:p>
        </p:txBody>
      </p:sp>
      <p:sp>
        <p:nvSpPr>
          <p:cNvPr id="4" name="Freeform 4"/>
          <p:cNvSpPr/>
          <p:nvPr/>
        </p:nvSpPr>
        <p:spPr>
          <a:xfrm>
            <a:off x="15240000" y="-577238"/>
            <a:ext cx="4947445" cy="1942997"/>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886740" y="7945113"/>
            <a:ext cx="3281277" cy="3239516"/>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TextBox 9"/>
          <p:cNvSpPr txBox="1"/>
          <p:nvPr/>
        </p:nvSpPr>
        <p:spPr>
          <a:xfrm>
            <a:off x="2780799" y="1028700"/>
            <a:ext cx="13041008" cy="7502054"/>
          </a:xfrm>
          <a:prstGeom prst="rect">
            <a:avLst/>
          </a:prstGeom>
        </p:spPr>
        <p:txBody>
          <a:bodyPr wrap="square" lIns="0" tIns="0" rIns="0" bIns="0" rtlCol="0" anchor="t">
            <a:spAutoFit/>
          </a:bodyPr>
          <a:lstStyle/>
          <a:p>
            <a:pPr algn="ctr">
              <a:lnSpc>
                <a:spcPts val="3864"/>
              </a:lnSpc>
            </a:pPr>
            <a:r>
              <a:rPr lang="en-US" sz="4400" b="1" dirty="0">
                <a:solidFill>
                  <a:schemeClr val="bg1"/>
                </a:solidFill>
                <a:latin typeface="Bryndan Write" panose="020B0604020202020204" charset="0"/>
              </a:rPr>
              <a:t>Summer</a:t>
            </a:r>
            <a:r>
              <a:rPr lang="en-US" sz="6500" dirty="0">
                <a:solidFill>
                  <a:schemeClr val="bg1"/>
                </a:solidFill>
                <a:latin typeface="Bryndan Write" panose="020B0604020202020204" charset="0"/>
              </a:rPr>
              <a:t> </a:t>
            </a:r>
            <a:r>
              <a:rPr lang="en-US" sz="4400" b="1" dirty="0">
                <a:solidFill>
                  <a:schemeClr val="bg1"/>
                </a:solidFill>
                <a:latin typeface="Bryndan Write" panose="020B0604020202020204" charset="0"/>
              </a:rPr>
              <a:t>2K24</a:t>
            </a:r>
            <a:r>
              <a:rPr lang="en-US" sz="6500" dirty="0">
                <a:solidFill>
                  <a:schemeClr val="bg1"/>
                </a:solidFill>
                <a:latin typeface="Bryndan Write" panose="020B0604020202020204" charset="0"/>
              </a:rPr>
              <a:t> </a:t>
            </a:r>
            <a:r>
              <a:rPr lang="en-US" sz="4400" b="1" dirty="0">
                <a:solidFill>
                  <a:schemeClr val="bg1"/>
                </a:solidFill>
                <a:latin typeface="Bryndan Write" panose="020B0604020202020204" charset="0"/>
              </a:rPr>
              <a:t>Plan</a:t>
            </a:r>
          </a:p>
          <a:p>
            <a:pPr algn="ctr">
              <a:lnSpc>
                <a:spcPts val="3864"/>
              </a:lnSpc>
            </a:pPr>
            <a:endParaRPr lang="en-US" sz="4400" b="1" dirty="0">
              <a:solidFill>
                <a:schemeClr val="bg1"/>
              </a:solidFill>
              <a:latin typeface="Bryndan Write" panose="020B0604020202020204" charset="0"/>
            </a:endParaRPr>
          </a:p>
          <a:p>
            <a:pPr algn="ctr">
              <a:lnSpc>
                <a:spcPts val="3864"/>
              </a:lnSpc>
            </a:pPr>
            <a:endParaRPr lang="en-US" sz="4400" b="1" dirty="0">
              <a:solidFill>
                <a:schemeClr val="bg1"/>
              </a:solidFill>
              <a:latin typeface="Bryndan Write" panose="020B0604020202020204" charset="0"/>
            </a:endParaRPr>
          </a:p>
          <a:p>
            <a:pPr marL="571500" indent="-571500">
              <a:lnSpc>
                <a:spcPts val="3864"/>
              </a:lnSpc>
              <a:buFont typeface="Arial" panose="020B0604020202020204" pitchFamily="34" charset="0"/>
              <a:buChar char="•"/>
            </a:pPr>
            <a:r>
              <a:rPr lang="en-US" sz="2500" dirty="0">
                <a:solidFill>
                  <a:schemeClr val="bg1"/>
                </a:solidFill>
                <a:latin typeface="Now" panose="020B0604020202020204" charset="0"/>
              </a:rPr>
              <a:t>Finalize GUI Designs</a:t>
            </a:r>
          </a:p>
          <a:p>
            <a:pPr marL="571500" indent="-571500">
              <a:lnSpc>
                <a:spcPts val="3864"/>
              </a:lnSpc>
              <a:buFont typeface="Arial" panose="020B0604020202020204" pitchFamily="34" charset="0"/>
              <a:buChar char="•"/>
            </a:pPr>
            <a:r>
              <a:rPr lang="en-US" sz="2500" dirty="0">
                <a:solidFill>
                  <a:schemeClr val="bg1"/>
                </a:solidFill>
                <a:latin typeface="Now" panose="020B0604020202020204" charset="0"/>
              </a:rPr>
              <a:t>Implement Core Features</a:t>
            </a:r>
          </a:p>
          <a:p>
            <a:pPr marL="571500" indent="-571500">
              <a:lnSpc>
                <a:spcPts val="3864"/>
              </a:lnSpc>
              <a:buFont typeface="Arial" panose="020B0604020202020204" pitchFamily="34" charset="0"/>
              <a:buChar char="•"/>
            </a:pPr>
            <a:r>
              <a:rPr lang="en-US" sz="2500" dirty="0">
                <a:solidFill>
                  <a:schemeClr val="bg1"/>
                </a:solidFill>
                <a:latin typeface="Now" panose="020B0604020202020204" charset="0"/>
              </a:rPr>
              <a:t>Conduct User Testing</a:t>
            </a:r>
          </a:p>
          <a:p>
            <a:pPr marL="571500" indent="-571500">
              <a:lnSpc>
                <a:spcPts val="3864"/>
              </a:lnSpc>
              <a:buFont typeface="Arial" panose="020B0604020202020204" pitchFamily="34" charset="0"/>
              <a:buChar char="•"/>
            </a:pPr>
            <a:r>
              <a:rPr lang="en-US" sz="2500" dirty="0">
                <a:solidFill>
                  <a:schemeClr val="bg1"/>
                </a:solidFill>
                <a:latin typeface="Now" panose="020B0604020202020204" charset="0"/>
              </a:rPr>
              <a:t>Iterate and Refine</a:t>
            </a:r>
          </a:p>
          <a:p>
            <a:pPr marL="571500" indent="-571500">
              <a:lnSpc>
                <a:spcPts val="3864"/>
              </a:lnSpc>
              <a:buFont typeface="Arial" panose="020B0604020202020204" pitchFamily="34" charset="0"/>
              <a:buChar char="•"/>
            </a:pPr>
            <a:r>
              <a:rPr lang="en-US" sz="2500" dirty="0">
                <a:solidFill>
                  <a:schemeClr val="bg1"/>
                </a:solidFill>
                <a:latin typeface="Now" panose="020B0604020202020204" charset="0"/>
              </a:rPr>
              <a:t>Integration of Third-Party Services</a:t>
            </a:r>
          </a:p>
          <a:p>
            <a:pPr marL="571500" indent="-571500">
              <a:lnSpc>
                <a:spcPts val="3864"/>
              </a:lnSpc>
              <a:buFont typeface="Arial" panose="020B0604020202020204" pitchFamily="34" charset="0"/>
              <a:buChar char="•"/>
            </a:pPr>
            <a:r>
              <a:rPr lang="en-US" sz="2500" dirty="0">
                <a:solidFill>
                  <a:schemeClr val="bg1"/>
                </a:solidFill>
                <a:latin typeface="Now" panose="020B0604020202020204" charset="0"/>
              </a:rPr>
              <a:t>Backend Development (Node.js, MongoDB)</a:t>
            </a:r>
          </a:p>
          <a:p>
            <a:pPr marL="571500" indent="-571500">
              <a:lnSpc>
                <a:spcPts val="3864"/>
              </a:lnSpc>
              <a:buFont typeface="Arial" panose="020B0604020202020204" pitchFamily="34" charset="0"/>
              <a:buChar char="•"/>
            </a:pPr>
            <a:r>
              <a:rPr lang="en-US" sz="2500" dirty="0">
                <a:solidFill>
                  <a:schemeClr val="bg1"/>
                </a:solidFill>
                <a:latin typeface="Now" panose="020B0604020202020204" charset="0"/>
              </a:rPr>
              <a:t>Frontend Development (React Native)</a:t>
            </a:r>
          </a:p>
          <a:p>
            <a:pPr marL="571500" indent="-571500">
              <a:lnSpc>
                <a:spcPts val="3864"/>
              </a:lnSpc>
              <a:buFont typeface="Arial" panose="020B0604020202020204" pitchFamily="34" charset="0"/>
              <a:buChar char="•"/>
            </a:pPr>
            <a:r>
              <a:rPr lang="en-US" sz="2500" dirty="0">
                <a:solidFill>
                  <a:schemeClr val="bg1"/>
                </a:solidFill>
                <a:latin typeface="Now" panose="020B0604020202020204" charset="0"/>
              </a:rPr>
              <a:t>Testing and Quality Assurance</a:t>
            </a:r>
          </a:p>
          <a:p>
            <a:pPr marL="571500" indent="-571500">
              <a:lnSpc>
                <a:spcPts val="3864"/>
              </a:lnSpc>
              <a:buFont typeface="Arial" panose="020B0604020202020204" pitchFamily="34" charset="0"/>
              <a:buChar char="•"/>
            </a:pPr>
            <a:r>
              <a:rPr lang="en-US" sz="2500" dirty="0">
                <a:solidFill>
                  <a:schemeClr val="bg1"/>
                </a:solidFill>
                <a:latin typeface="Now" panose="020B0604020202020204" charset="0"/>
              </a:rPr>
              <a:t>Deployment and Release</a:t>
            </a:r>
          </a:p>
          <a:p>
            <a:pPr marL="571500" indent="-571500">
              <a:lnSpc>
                <a:spcPts val="3864"/>
              </a:lnSpc>
              <a:buFont typeface="Arial" panose="020B0604020202020204" pitchFamily="34" charset="0"/>
              <a:buChar char="•"/>
            </a:pPr>
            <a:r>
              <a:rPr lang="en-US" sz="2500" dirty="0">
                <a:solidFill>
                  <a:schemeClr val="bg1"/>
                </a:solidFill>
                <a:latin typeface="Now" panose="020B0604020202020204" charset="0"/>
              </a:rPr>
              <a:t>Documentation and Training</a:t>
            </a:r>
          </a:p>
          <a:p>
            <a:pPr algn="ctr">
              <a:lnSpc>
                <a:spcPts val="3864"/>
              </a:lnSpc>
            </a:pPr>
            <a:endParaRPr lang="en-US" sz="4400" b="1" dirty="0">
              <a:solidFill>
                <a:schemeClr val="bg1"/>
              </a:solidFill>
              <a:latin typeface="Bryndan Write" panose="020B0604020202020204" charset="0"/>
            </a:endParaRPr>
          </a:p>
          <a:p>
            <a:pPr algn="ctr">
              <a:lnSpc>
                <a:spcPts val="3864"/>
              </a:lnSpc>
            </a:pPr>
            <a:endParaRPr lang="en-US" sz="4400" b="1" dirty="0">
              <a:solidFill>
                <a:schemeClr val="bg1"/>
              </a:solidFill>
              <a:latin typeface="Bryndan Write" panose="020B0604020202020204" charset="0"/>
            </a:endParaRPr>
          </a:p>
        </p:txBody>
      </p:sp>
      <p:sp>
        <p:nvSpPr>
          <p:cNvPr id="11" name="Freeform 11"/>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extLst>
      <p:ext uri="{BB962C8B-B14F-4D97-AF65-F5344CB8AC3E}">
        <p14:creationId xmlns:p14="http://schemas.microsoft.com/office/powerpoint/2010/main" val="1455304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dirty="0"/>
          </a:p>
        </p:txBody>
      </p:sp>
      <p:sp>
        <p:nvSpPr>
          <p:cNvPr id="4" name="Freeform 4"/>
          <p:cNvSpPr/>
          <p:nvPr/>
        </p:nvSpPr>
        <p:spPr>
          <a:xfrm>
            <a:off x="15240000" y="-577238"/>
            <a:ext cx="4947445" cy="1942997"/>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886740" y="7945113"/>
            <a:ext cx="3281277" cy="3239516"/>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TextBox 9"/>
          <p:cNvSpPr txBox="1"/>
          <p:nvPr/>
        </p:nvSpPr>
        <p:spPr>
          <a:xfrm>
            <a:off x="1894061" y="1011936"/>
            <a:ext cx="14428222" cy="7001917"/>
          </a:xfrm>
          <a:prstGeom prst="rect">
            <a:avLst/>
          </a:prstGeom>
        </p:spPr>
        <p:txBody>
          <a:bodyPr wrap="square" lIns="0" tIns="0" rIns="0" bIns="0" rtlCol="0" anchor="t">
            <a:spAutoFit/>
          </a:bodyPr>
          <a:lstStyle/>
          <a:p>
            <a:pPr algn="ctr">
              <a:lnSpc>
                <a:spcPts val="3864"/>
              </a:lnSpc>
            </a:pPr>
            <a:r>
              <a:rPr lang="en-US" sz="4400" b="1" dirty="0">
                <a:solidFill>
                  <a:schemeClr val="bg1"/>
                </a:solidFill>
                <a:latin typeface="Bryndan Write" panose="020B0604020202020204" charset="0"/>
              </a:rPr>
              <a:t>Reference</a:t>
            </a:r>
          </a:p>
          <a:p>
            <a:pPr marL="571500" indent="-571500">
              <a:lnSpc>
                <a:spcPts val="3864"/>
              </a:lnSpc>
              <a:buFont typeface="Arial" panose="020B0604020202020204" pitchFamily="34" charset="0"/>
              <a:buChar char="•"/>
            </a:pPr>
            <a:endParaRPr lang="en-US" sz="2500" dirty="0">
              <a:solidFill>
                <a:schemeClr val="bg1"/>
              </a:solidFill>
              <a:latin typeface="Now" panose="020B0604020202020204" charset="0"/>
            </a:endParaRPr>
          </a:p>
          <a:p>
            <a:pPr marL="571500" indent="-571500">
              <a:lnSpc>
                <a:spcPts val="3864"/>
              </a:lnSpc>
              <a:buFont typeface="Arial" panose="020B0604020202020204" pitchFamily="34" charset="0"/>
              <a:buChar char="•"/>
            </a:pPr>
            <a:r>
              <a:rPr lang="en-US" sz="2500" dirty="0">
                <a:solidFill>
                  <a:schemeClr val="bg1"/>
                </a:solidFill>
                <a:latin typeface="Now" panose="020B0604020202020204" charset="0"/>
              </a:rPr>
              <a:t>Node.js: </a:t>
            </a:r>
            <a:r>
              <a:rPr lang="en-US" sz="2500" dirty="0">
                <a:solidFill>
                  <a:srgbClr val="FFC000"/>
                </a:solidFill>
                <a:latin typeface="Now" panose="020B0604020202020204" charset="0"/>
                <a:hlinkClick r:id="rId10">
                  <a:extLst>
                    <a:ext uri="{A12FA001-AC4F-418D-AE19-62706E023703}">
                      <ahyp:hlinkClr xmlns:ahyp="http://schemas.microsoft.com/office/drawing/2018/hyperlinkcolor" val="tx"/>
                    </a:ext>
                  </a:extLst>
                </a:hlinkClick>
              </a:rPr>
              <a:t>Node.js Documentation</a:t>
            </a:r>
            <a:r>
              <a:rPr lang="en-US" sz="2500" dirty="0">
                <a:solidFill>
                  <a:srgbClr val="FFC000"/>
                </a:solidFill>
                <a:latin typeface="Now" panose="020B0604020202020204" charset="0"/>
              </a:rPr>
              <a:t> </a:t>
            </a:r>
          </a:p>
          <a:p>
            <a:pPr marL="571500" indent="-571500">
              <a:lnSpc>
                <a:spcPts val="3864"/>
              </a:lnSpc>
              <a:buFont typeface="Arial" panose="020B0604020202020204" pitchFamily="34" charset="0"/>
              <a:buChar char="•"/>
            </a:pPr>
            <a:r>
              <a:rPr lang="en-US" sz="2500" dirty="0">
                <a:solidFill>
                  <a:schemeClr val="bg1"/>
                </a:solidFill>
                <a:latin typeface="Now" panose="020B0604020202020204" charset="0"/>
              </a:rPr>
              <a:t>React Native: </a:t>
            </a:r>
            <a:r>
              <a:rPr lang="en-US" sz="2500" dirty="0">
                <a:solidFill>
                  <a:srgbClr val="FFC000"/>
                </a:solidFill>
                <a:latin typeface="Now" panose="020B0604020202020204" charset="0"/>
                <a:hlinkClick r:id="rId11">
                  <a:extLst>
                    <a:ext uri="{A12FA001-AC4F-418D-AE19-62706E023703}">
                      <ahyp:hlinkClr xmlns:ahyp="http://schemas.microsoft.com/office/drawing/2018/hyperlinkcolor" val="tx"/>
                    </a:ext>
                  </a:extLst>
                </a:hlinkClick>
              </a:rPr>
              <a:t>React Native Documentation</a:t>
            </a:r>
            <a:r>
              <a:rPr lang="en-US" sz="2500" dirty="0">
                <a:solidFill>
                  <a:srgbClr val="FFC000"/>
                </a:solidFill>
                <a:latin typeface="Now" panose="020B0604020202020204" charset="0"/>
              </a:rPr>
              <a:t> </a:t>
            </a:r>
          </a:p>
          <a:p>
            <a:pPr marL="571500" indent="-571500">
              <a:lnSpc>
                <a:spcPts val="3864"/>
              </a:lnSpc>
              <a:buFont typeface="Arial" panose="020B0604020202020204" pitchFamily="34" charset="0"/>
              <a:buChar char="•"/>
            </a:pPr>
            <a:r>
              <a:rPr lang="en-US" sz="2500" dirty="0">
                <a:solidFill>
                  <a:schemeClr val="bg1"/>
                </a:solidFill>
                <a:latin typeface="Now" panose="020B0604020202020204" charset="0"/>
              </a:rPr>
              <a:t>MongoDB: </a:t>
            </a:r>
            <a:r>
              <a:rPr lang="en-US" sz="2500" dirty="0">
                <a:solidFill>
                  <a:srgbClr val="FFC000"/>
                </a:solidFill>
                <a:latin typeface="Now" panose="020B0604020202020204" charset="0"/>
                <a:hlinkClick r:id="rId12">
                  <a:extLst>
                    <a:ext uri="{A12FA001-AC4F-418D-AE19-62706E023703}">
                      <ahyp:hlinkClr xmlns:ahyp="http://schemas.microsoft.com/office/drawing/2018/hyperlinkcolor" val="tx"/>
                    </a:ext>
                  </a:extLst>
                </a:hlinkClick>
              </a:rPr>
              <a:t>MongoDB Documentation </a:t>
            </a:r>
            <a:endParaRPr lang="en-US" sz="2500" dirty="0">
              <a:solidFill>
                <a:srgbClr val="FFC000"/>
              </a:solidFill>
              <a:latin typeface="Now" panose="020B0604020202020204" charset="0"/>
            </a:endParaRPr>
          </a:p>
          <a:p>
            <a:pPr marL="571500" indent="-571500">
              <a:lnSpc>
                <a:spcPts val="3864"/>
              </a:lnSpc>
              <a:buFont typeface="Arial" panose="020B0604020202020204" pitchFamily="34" charset="0"/>
              <a:buChar char="•"/>
            </a:pPr>
            <a:r>
              <a:rPr lang="en-US" sz="2500" dirty="0">
                <a:solidFill>
                  <a:schemeClr val="bg1"/>
                </a:solidFill>
                <a:latin typeface="Now" panose="020B0604020202020204" charset="0"/>
              </a:rPr>
              <a:t>Stripe: </a:t>
            </a:r>
            <a:r>
              <a:rPr lang="en-US" sz="2500" dirty="0">
                <a:solidFill>
                  <a:srgbClr val="FFC000"/>
                </a:solidFill>
                <a:latin typeface="Now" panose="020B0604020202020204" charset="0"/>
                <a:hlinkClick r:id="rId13">
                  <a:extLst>
                    <a:ext uri="{A12FA001-AC4F-418D-AE19-62706E023703}">
                      <ahyp:hlinkClr xmlns:ahyp="http://schemas.microsoft.com/office/drawing/2018/hyperlinkcolor" val="tx"/>
                    </a:ext>
                  </a:extLst>
                </a:hlinkClick>
              </a:rPr>
              <a:t>Stripe Payment Gateway Documentation </a:t>
            </a:r>
            <a:r>
              <a:rPr lang="en-US" sz="2500" dirty="0">
                <a:solidFill>
                  <a:srgbClr val="FFC000"/>
                </a:solidFill>
                <a:latin typeface="Now" panose="020B0604020202020204" charset="0"/>
              </a:rPr>
              <a:t> </a:t>
            </a:r>
          </a:p>
          <a:p>
            <a:pPr marL="571500" indent="-571500">
              <a:lnSpc>
                <a:spcPts val="3864"/>
              </a:lnSpc>
              <a:buFont typeface="Arial" panose="020B0604020202020204" pitchFamily="34" charset="0"/>
              <a:buChar char="•"/>
            </a:pPr>
            <a:r>
              <a:rPr lang="en-US" sz="2500" dirty="0" err="1">
                <a:solidFill>
                  <a:schemeClr val="bg1"/>
                </a:solidFill>
                <a:latin typeface="Now" panose="020B0604020202020204" charset="0"/>
              </a:rPr>
              <a:t>Algolia</a:t>
            </a:r>
            <a:r>
              <a:rPr lang="en-US" sz="2500" dirty="0">
                <a:solidFill>
                  <a:schemeClr val="bg1"/>
                </a:solidFill>
                <a:latin typeface="Now" panose="020B0604020202020204" charset="0"/>
              </a:rPr>
              <a:t>: </a:t>
            </a:r>
            <a:r>
              <a:rPr lang="en-US" sz="2500" dirty="0" err="1">
                <a:solidFill>
                  <a:srgbClr val="FFC000"/>
                </a:solidFill>
                <a:latin typeface="Now" panose="020B0604020202020204" charset="0"/>
                <a:hlinkClick r:id="rId14">
                  <a:extLst>
                    <a:ext uri="{A12FA001-AC4F-418D-AE19-62706E023703}">
                      <ahyp:hlinkClr xmlns:ahyp="http://schemas.microsoft.com/office/drawing/2018/hyperlinkcolor" val="tx"/>
                    </a:ext>
                  </a:extLst>
                </a:hlinkClick>
              </a:rPr>
              <a:t>Algolia</a:t>
            </a:r>
            <a:r>
              <a:rPr lang="en-US" sz="2500" dirty="0">
                <a:solidFill>
                  <a:srgbClr val="FFC000"/>
                </a:solidFill>
                <a:latin typeface="Now" panose="020B0604020202020204" charset="0"/>
                <a:hlinkClick r:id="rId14">
                  <a:extLst>
                    <a:ext uri="{A12FA001-AC4F-418D-AE19-62706E023703}">
                      <ahyp:hlinkClr xmlns:ahyp="http://schemas.microsoft.com/office/drawing/2018/hyperlinkcolor" val="tx"/>
                    </a:ext>
                  </a:extLst>
                </a:hlinkClick>
              </a:rPr>
              <a:t> Documentation </a:t>
            </a:r>
            <a:endParaRPr lang="en-US" sz="2500" dirty="0">
              <a:solidFill>
                <a:srgbClr val="FFC000"/>
              </a:solidFill>
              <a:latin typeface="Now" panose="020B0604020202020204" charset="0"/>
            </a:endParaRPr>
          </a:p>
          <a:p>
            <a:pPr marL="571500" indent="-571500">
              <a:lnSpc>
                <a:spcPts val="3864"/>
              </a:lnSpc>
              <a:buFont typeface="Arial" panose="020B0604020202020204" pitchFamily="34" charset="0"/>
              <a:buChar char="•"/>
            </a:pPr>
            <a:r>
              <a:rPr lang="en-US" sz="2500" dirty="0">
                <a:solidFill>
                  <a:schemeClr val="bg1"/>
                </a:solidFill>
                <a:latin typeface="Now" panose="020B0604020202020204" charset="0"/>
              </a:rPr>
              <a:t>Google Maps Services: </a:t>
            </a:r>
            <a:r>
              <a:rPr lang="en-US" sz="2500" dirty="0">
                <a:solidFill>
                  <a:srgbClr val="FFC000"/>
                </a:solidFill>
                <a:latin typeface="Now" panose="020B0604020202020204" charset="0"/>
                <a:hlinkClick r:id="rId15">
                  <a:extLst>
                    <a:ext uri="{A12FA001-AC4F-418D-AE19-62706E023703}">
                      <ahyp:hlinkClr xmlns:ahyp="http://schemas.microsoft.com/office/drawing/2018/hyperlinkcolor" val="tx"/>
                    </a:ext>
                  </a:extLst>
                </a:hlinkClick>
              </a:rPr>
              <a:t>Google Maps Services Documentation </a:t>
            </a:r>
            <a:endParaRPr lang="en-US" sz="2500" dirty="0">
              <a:solidFill>
                <a:srgbClr val="FFC000"/>
              </a:solidFill>
              <a:latin typeface="Now" panose="020B0604020202020204" charset="0"/>
            </a:endParaRPr>
          </a:p>
          <a:p>
            <a:pPr marL="571500" indent="-571500">
              <a:lnSpc>
                <a:spcPts val="3864"/>
              </a:lnSpc>
              <a:buFont typeface="Arial" panose="020B0604020202020204" pitchFamily="34" charset="0"/>
              <a:buChar char="•"/>
            </a:pPr>
            <a:r>
              <a:rPr lang="en-US" sz="2500" dirty="0">
                <a:solidFill>
                  <a:schemeClr val="bg1"/>
                </a:solidFill>
                <a:latin typeface="Now" panose="020B0604020202020204" charset="0"/>
              </a:rPr>
              <a:t>Render: </a:t>
            </a:r>
            <a:r>
              <a:rPr lang="en-US" sz="2500" dirty="0">
                <a:solidFill>
                  <a:srgbClr val="FFC000"/>
                </a:solidFill>
                <a:latin typeface="Now" panose="020B0604020202020204" charset="0"/>
                <a:hlinkClick r:id="rId16">
                  <a:extLst>
                    <a:ext uri="{A12FA001-AC4F-418D-AE19-62706E023703}">
                      <ahyp:hlinkClr xmlns:ahyp="http://schemas.microsoft.com/office/drawing/2018/hyperlinkcolor" val="tx"/>
                    </a:ext>
                  </a:extLst>
                </a:hlinkClick>
              </a:rPr>
              <a:t>Render Documentation</a:t>
            </a:r>
            <a:endParaRPr lang="en-US" sz="4400" b="1" dirty="0">
              <a:solidFill>
                <a:srgbClr val="FFC000"/>
              </a:solidFill>
              <a:latin typeface="Bryndan Write" panose="020B0604020202020204" charset="0"/>
            </a:endParaRPr>
          </a:p>
          <a:p>
            <a:pPr algn="ctr">
              <a:lnSpc>
                <a:spcPts val="3864"/>
              </a:lnSpc>
            </a:pPr>
            <a:endParaRPr lang="en-US" sz="4400" b="1" dirty="0">
              <a:solidFill>
                <a:schemeClr val="bg1"/>
              </a:solidFill>
              <a:latin typeface="Bryndan Write" panose="020B0604020202020204" charset="0"/>
            </a:endParaRPr>
          </a:p>
          <a:p>
            <a:pPr algn="ctr">
              <a:lnSpc>
                <a:spcPts val="3864"/>
              </a:lnSpc>
            </a:pPr>
            <a:endParaRPr lang="en-US" sz="2500" dirty="0">
              <a:solidFill>
                <a:srgbClr val="FFC000"/>
              </a:solidFill>
              <a:latin typeface="Now" panose="020B0604020202020204" charset="0"/>
            </a:endParaRPr>
          </a:p>
          <a:p>
            <a:pPr algn="ctr">
              <a:lnSpc>
                <a:spcPts val="3864"/>
              </a:lnSpc>
            </a:pPr>
            <a:endParaRPr lang="en-US" sz="4400" b="1" dirty="0">
              <a:solidFill>
                <a:schemeClr val="bg1"/>
              </a:solidFill>
              <a:latin typeface="Bryndan Write" panose="020B0604020202020204" charset="0"/>
            </a:endParaRPr>
          </a:p>
          <a:p>
            <a:pPr algn="ctr">
              <a:lnSpc>
                <a:spcPts val="3864"/>
              </a:lnSpc>
            </a:pPr>
            <a:endParaRPr lang="en-US" sz="4400" b="1" dirty="0">
              <a:solidFill>
                <a:schemeClr val="bg1"/>
              </a:solidFill>
              <a:latin typeface="Bryndan Write" panose="020B0604020202020204" charset="0"/>
            </a:endParaRPr>
          </a:p>
          <a:p>
            <a:pPr algn="ctr">
              <a:lnSpc>
                <a:spcPts val="3864"/>
              </a:lnSpc>
            </a:pPr>
            <a:endParaRPr lang="en-US" sz="4400" b="1" dirty="0">
              <a:solidFill>
                <a:schemeClr val="bg1"/>
              </a:solidFill>
              <a:latin typeface="Bryndan Write" panose="020B0604020202020204" charset="0"/>
            </a:endParaRPr>
          </a:p>
        </p:txBody>
      </p:sp>
      <p:sp>
        <p:nvSpPr>
          <p:cNvPr id="11" name="Freeform 11"/>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Tree>
    <p:extLst>
      <p:ext uri="{BB962C8B-B14F-4D97-AF65-F5344CB8AC3E}">
        <p14:creationId xmlns:p14="http://schemas.microsoft.com/office/powerpoint/2010/main" val="844145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63ECE-5AA7-53FF-921F-EE8A0DA1498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F39DBF-CAFB-2754-30FD-549BE8BB2BE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4" name="Freeform 4">
            <a:extLst>
              <a:ext uri="{FF2B5EF4-FFF2-40B4-BE49-F238E27FC236}">
                <a16:creationId xmlns:a16="http://schemas.microsoft.com/office/drawing/2014/main" id="{0F0AA783-3AA9-AD50-8AA1-EB2C99CB932F}"/>
              </a:ext>
            </a:extLst>
          </p:cNvPr>
          <p:cNvSpPr/>
          <p:nvPr/>
        </p:nvSpPr>
        <p:spPr>
          <a:xfrm rot="-1391118">
            <a:off x="10316583" y="-291547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6E267690-5E83-470E-BFEB-A371F394411D}"/>
              </a:ext>
            </a:extLst>
          </p:cNvPr>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420CBAC6-53E5-06D7-C97D-0CA4DC28A97A}"/>
              </a:ext>
            </a:extLst>
          </p:cNvPr>
          <p:cNvSpPr/>
          <p:nvPr/>
        </p:nvSpPr>
        <p:spPr>
          <a:xfrm rot="-10800000">
            <a:off x="2652728" y="1236709"/>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A7F3DCDA-B24D-9FE4-4151-468FFBB7B544}"/>
              </a:ext>
            </a:extLst>
          </p:cNvPr>
          <p:cNvSpPr/>
          <p:nvPr/>
        </p:nvSpPr>
        <p:spPr>
          <a:xfrm>
            <a:off x="14761308" y="7429500"/>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93F02468-1B5E-A5CC-D22F-22684A17F623}"/>
              </a:ext>
            </a:extLst>
          </p:cNvPr>
          <p:cNvSpPr/>
          <p:nvPr/>
        </p:nvSpPr>
        <p:spPr>
          <a:xfrm>
            <a:off x="1832840" y="5476927"/>
            <a:ext cx="1600479" cy="2057400"/>
          </a:xfrm>
          <a:custGeom>
            <a:avLst/>
            <a:gdLst/>
            <a:ahLst/>
            <a:cxnLst/>
            <a:rect l="l" t="t" r="r" b="b"/>
            <a:pathLst>
              <a:path w="1600479" h="2057400">
                <a:moveTo>
                  <a:pt x="0" y="0"/>
                </a:moveTo>
                <a:lnTo>
                  <a:pt x="1600480" y="0"/>
                </a:lnTo>
                <a:lnTo>
                  <a:pt x="1600480" y="2057400"/>
                </a:lnTo>
                <a:lnTo>
                  <a:pt x="0" y="20574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C2CA9276-B811-B14D-756B-6C7CE92A1716}"/>
              </a:ext>
            </a:extLst>
          </p:cNvPr>
          <p:cNvSpPr/>
          <p:nvPr/>
        </p:nvSpPr>
        <p:spPr>
          <a:xfrm>
            <a:off x="16183823" y="641041"/>
            <a:ext cx="2999781" cy="2955685"/>
          </a:xfrm>
          <a:custGeom>
            <a:avLst/>
            <a:gdLst/>
            <a:ahLst/>
            <a:cxnLst/>
            <a:rect l="l" t="t" r="r" b="b"/>
            <a:pathLst>
              <a:path w="2999781" h="2955685">
                <a:moveTo>
                  <a:pt x="0" y="0"/>
                </a:moveTo>
                <a:lnTo>
                  <a:pt x="2999781" y="0"/>
                </a:lnTo>
                <a:lnTo>
                  <a:pt x="2999781" y="2955684"/>
                </a:lnTo>
                <a:lnTo>
                  <a:pt x="0" y="295568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TextBox 10">
            <a:extLst>
              <a:ext uri="{FF2B5EF4-FFF2-40B4-BE49-F238E27FC236}">
                <a16:creationId xmlns:a16="http://schemas.microsoft.com/office/drawing/2014/main" id="{93EBAD74-A566-7A1B-87AA-8669A03354D0}"/>
              </a:ext>
            </a:extLst>
          </p:cNvPr>
          <p:cNvSpPr txBox="1"/>
          <p:nvPr/>
        </p:nvSpPr>
        <p:spPr>
          <a:xfrm>
            <a:off x="4111752" y="2111488"/>
            <a:ext cx="10086269" cy="6295826"/>
          </a:xfrm>
          <a:prstGeom prst="rect">
            <a:avLst/>
          </a:prstGeom>
        </p:spPr>
        <p:txBody>
          <a:bodyPr lIns="0" tIns="0" rIns="0" bIns="0" rtlCol="0" anchor="t">
            <a:spAutoFit/>
          </a:bodyPr>
          <a:lstStyle/>
          <a:p>
            <a:pPr algn="just">
              <a:lnSpc>
                <a:spcPct val="150000"/>
              </a:lnSpc>
            </a:pPr>
            <a:r>
              <a:rPr lang="en-US" sz="2500" b="1" dirty="0">
                <a:solidFill>
                  <a:schemeClr val="bg1"/>
                </a:solidFill>
                <a:latin typeface="Now"/>
              </a:rPr>
              <a:t>Project Title:</a:t>
            </a:r>
            <a:r>
              <a:rPr lang="en-US" sz="2500" dirty="0">
                <a:solidFill>
                  <a:schemeClr val="bg1"/>
                </a:solidFill>
                <a:latin typeface="Now"/>
              </a:rPr>
              <a:t> E-commerce Mobile App Development</a:t>
            </a:r>
          </a:p>
          <a:p>
            <a:pPr algn="just">
              <a:lnSpc>
                <a:spcPct val="150000"/>
              </a:lnSpc>
            </a:pPr>
            <a:r>
              <a:rPr lang="en-US" sz="2500" b="1" dirty="0">
                <a:solidFill>
                  <a:schemeClr val="bg1"/>
                </a:solidFill>
                <a:latin typeface="Now"/>
              </a:rPr>
              <a:t>Focus:</a:t>
            </a:r>
            <a:r>
              <a:rPr lang="en-US" sz="2500" dirty="0">
                <a:solidFill>
                  <a:schemeClr val="bg1"/>
                </a:solidFill>
                <a:latin typeface="Now"/>
              </a:rPr>
              <a:t> User convenience and engagement</a:t>
            </a:r>
          </a:p>
          <a:p>
            <a:pPr algn="just">
              <a:lnSpc>
                <a:spcPct val="150000"/>
              </a:lnSpc>
            </a:pPr>
            <a:r>
              <a:rPr lang="en-US" sz="2500" b="1" dirty="0">
                <a:solidFill>
                  <a:schemeClr val="bg1"/>
                </a:solidFill>
                <a:latin typeface="Now"/>
              </a:rPr>
              <a:t>Key Features:</a:t>
            </a:r>
            <a:r>
              <a:rPr lang="en-US" sz="2500" dirty="0">
                <a:solidFill>
                  <a:schemeClr val="bg1"/>
                </a:solidFill>
                <a:latin typeface="Now"/>
              </a:rPr>
              <a:t> User Registration, Product Browsing, Shopping Cart Management, Order Tracking</a:t>
            </a:r>
          </a:p>
          <a:p>
            <a:pPr algn="just">
              <a:lnSpc>
                <a:spcPct val="150000"/>
              </a:lnSpc>
            </a:pPr>
            <a:r>
              <a:rPr lang="en-US" sz="2500" b="1" dirty="0">
                <a:solidFill>
                  <a:schemeClr val="bg1"/>
                </a:solidFill>
                <a:latin typeface="Now"/>
              </a:rPr>
              <a:t>Technologies:</a:t>
            </a:r>
            <a:r>
              <a:rPr lang="en-US" sz="2500" dirty="0">
                <a:solidFill>
                  <a:schemeClr val="bg1"/>
                </a:solidFill>
                <a:latin typeface="Now"/>
              </a:rPr>
              <a:t> React Native, MongoDB</a:t>
            </a:r>
          </a:p>
          <a:p>
            <a:pPr algn="just">
              <a:lnSpc>
                <a:spcPct val="150000"/>
              </a:lnSpc>
            </a:pPr>
            <a:r>
              <a:rPr lang="en-US" sz="2500" b="1" dirty="0">
                <a:solidFill>
                  <a:schemeClr val="bg1"/>
                </a:solidFill>
                <a:latin typeface="Now"/>
              </a:rPr>
              <a:t>Objectives:</a:t>
            </a:r>
            <a:r>
              <a:rPr lang="en-US" sz="2500" dirty="0">
                <a:solidFill>
                  <a:schemeClr val="bg1"/>
                </a:solidFill>
                <a:latin typeface="Now"/>
              </a:rPr>
              <a:t> Seamless Shopping Experience, Business Growth</a:t>
            </a:r>
          </a:p>
          <a:p>
            <a:pPr algn="just">
              <a:lnSpc>
                <a:spcPct val="150000"/>
              </a:lnSpc>
            </a:pPr>
            <a:r>
              <a:rPr lang="en-US" sz="2500" b="1" dirty="0">
                <a:solidFill>
                  <a:schemeClr val="bg1"/>
                </a:solidFill>
                <a:latin typeface="Now"/>
              </a:rPr>
              <a:t>Scope:</a:t>
            </a:r>
            <a:r>
              <a:rPr lang="en-US" sz="2500" dirty="0">
                <a:solidFill>
                  <a:schemeClr val="bg1"/>
                </a:solidFill>
                <a:latin typeface="Now"/>
              </a:rPr>
              <a:t> iOS and Android App Development, Key Feature Implementation, UX/UI Optimization</a:t>
            </a:r>
          </a:p>
          <a:p>
            <a:pPr algn="just">
              <a:lnSpc>
                <a:spcPct val="150000"/>
              </a:lnSpc>
            </a:pPr>
            <a:r>
              <a:rPr lang="en-US" sz="2500" b="1" dirty="0">
                <a:solidFill>
                  <a:schemeClr val="bg1"/>
                </a:solidFill>
                <a:latin typeface="Now"/>
              </a:rPr>
              <a:t>Testing:</a:t>
            </a:r>
            <a:r>
              <a:rPr lang="en-US" sz="2500" dirty="0">
                <a:solidFill>
                  <a:schemeClr val="bg1"/>
                </a:solidFill>
                <a:latin typeface="Now"/>
              </a:rPr>
              <a:t> Functional, Usability, Performance, Security</a:t>
            </a:r>
          </a:p>
          <a:p>
            <a:pPr algn="just">
              <a:lnSpc>
                <a:spcPct val="150000"/>
              </a:lnSpc>
            </a:pPr>
            <a:r>
              <a:rPr lang="en-US" sz="2500" b="1" dirty="0">
                <a:solidFill>
                  <a:schemeClr val="bg1"/>
                </a:solidFill>
                <a:latin typeface="Now"/>
              </a:rPr>
              <a:t>Deployment:</a:t>
            </a:r>
            <a:r>
              <a:rPr lang="en-US" sz="2500" dirty="0">
                <a:solidFill>
                  <a:schemeClr val="bg1"/>
                </a:solidFill>
                <a:latin typeface="Now"/>
              </a:rPr>
              <a:t> App Store (iOS), Play Store(Android) </a:t>
            </a:r>
          </a:p>
          <a:p>
            <a:pPr algn="just">
              <a:lnSpc>
                <a:spcPct val="150000"/>
              </a:lnSpc>
            </a:pPr>
            <a:r>
              <a:rPr lang="en-US" sz="2500" b="1" dirty="0">
                <a:solidFill>
                  <a:schemeClr val="bg1"/>
                </a:solidFill>
                <a:latin typeface="Now"/>
              </a:rPr>
              <a:t>Maintenance:</a:t>
            </a:r>
            <a:r>
              <a:rPr lang="en-US" sz="2500" dirty="0">
                <a:solidFill>
                  <a:schemeClr val="bg1"/>
                </a:solidFill>
                <a:latin typeface="Now"/>
              </a:rPr>
              <a:t> Bug Fixes, Feature Updates</a:t>
            </a:r>
          </a:p>
        </p:txBody>
      </p:sp>
      <p:sp>
        <p:nvSpPr>
          <p:cNvPr id="11" name="TextBox 11">
            <a:extLst>
              <a:ext uri="{FF2B5EF4-FFF2-40B4-BE49-F238E27FC236}">
                <a16:creationId xmlns:a16="http://schemas.microsoft.com/office/drawing/2014/main" id="{118D1701-E2E3-F483-A36E-437FF950D157}"/>
              </a:ext>
            </a:extLst>
          </p:cNvPr>
          <p:cNvSpPr txBox="1"/>
          <p:nvPr/>
        </p:nvSpPr>
        <p:spPr>
          <a:xfrm>
            <a:off x="4100866" y="1204052"/>
            <a:ext cx="9838576" cy="745910"/>
          </a:xfrm>
          <a:prstGeom prst="rect">
            <a:avLst/>
          </a:prstGeom>
        </p:spPr>
        <p:txBody>
          <a:bodyPr lIns="0" tIns="0" rIns="0" bIns="0" rtlCol="0" anchor="t">
            <a:spAutoFit/>
          </a:bodyPr>
          <a:lstStyle/>
          <a:p>
            <a:pPr algn="ctr">
              <a:lnSpc>
                <a:spcPts val="5740"/>
              </a:lnSpc>
            </a:pPr>
            <a:r>
              <a:rPr lang="en-US" sz="7000" b="1" dirty="0">
                <a:solidFill>
                  <a:schemeClr val="bg1"/>
                </a:solidFill>
                <a:latin typeface="Bryndan Write" panose="020B0604020202020204" charset="0"/>
                <a:ea typeface="Gochi Hand" panose="020B0604020202020204" charset="0"/>
              </a:rPr>
              <a:t>Project Outline</a:t>
            </a:r>
          </a:p>
        </p:txBody>
      </p:sp>
    </p:spTree>
    <p:extLst>
      <p:ext uri="{BB962C8B-B14F-4D97-AF65-F5344CB8AC3E}">
        <p14:creationId xmlns:p14="http://schemas.microsoft.com/office/powerpoint/2010/main" val="1137742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1463826">
            <a:off x="11537191" y="1778400"/>
            <a:ext cx="1947347" cy="1338359"/>
          </a:xfrm>
          <a:custGeom>
            <a:avLst/>
            <a:gdLst/>
            <a:ahLst/>
            <a:cxnLst/>
            <a:rect l="l" t="t" r="r" b="b"/>
            <a:pathLst>
              <a:path w="1947347" h="1338359">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rot="-2699999">
            <a:off x="3677137" y="2203427"/>
            <a:ext cx="2068144" cy="1756042"/>
          </a:xfrm>
          <a:custGeom>
            <a:avLst/>
            <a:gdLst/>
            <a:ahLst/>
            <a:cxnLst/>
            <a:rect l="l" t="t" r="r" b="b"/>
            <a:pathLst>
              <a:path w="2068144" h="1756042">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rot="7334544">
            <a:off x="13001227" y="5822549"/>
            <a:ext cx="2068144" cy="1756042"/>
          </a:xfrm>
          <a:custGeom>
            <a:avLst/>
            <a:gdLst/>
            <a:ahLst/>
            <a:cxnLst/>
            <a:rect l="l" t="t" r="r" b="b"/>
            <a:pathLst>
              <a:path w="2068144" h="1756042">
                <a:moveTo>
                  <a:pt x="0" y="0"/>
                </a:moveTo>
                <a:lnTo>
                  <a:pt x="2068144" y="0"/>
                </a:lnTo>
                <a:lnTo>
                  <a:pt x="2068144"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Freeform 10"/>
          <p:cNvSpPr/>
          <p:nvPr/>
        </p:nvSpPr>
        <p:spPr>
          <a:xfrm rot="2342060">
            <a:off x="6292314" y="3696068"/>
            <a:ext cx="5703373" cy="4904900"/>
          </a:xfrm>
          <a:custGeom>
            <a:avLst/>
            <a:gdLst/>
            <a:ahLst/>
            <a:cxnLst/>
            <a:rect l="l" t="t" r="r" b="b"/>
            <a:pathLst>
              <a:path w="5703373" h="4904900">
                <a:moveTo>
                  <a:pt x="0" y="0"/>
                </a:moveTo>
                <a:lnTo>
                  <a:pt x="5703372" y="0"/>
                </a:lnTo>
                <a:lnTo>
                  <a:pt x="5703372" y="4904900"/>
                </a:lnTo>
                <a:lnTo>
                  <a:pt x="0" y="49049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1" name="TextBox 11"/>
          <p:cNvSpPr txBox="1"/>
          <p:nvPr/>
        </p:nvSpPr>
        <p:spPr>
          <a:xfrm>
            <a:off x="5278903" y="3198570"/>
            <a:ext cx="7730195" cy="3847207"/>
          </a:xfrm>
          <a:prstGeom prst="rect">
            <a:avLst/>
          </a:prstGeom>
        </p:spPr>
        <p:txBody>
          <a:bodyPr lIns="0" tIns="0" rIns="0" bIns="0" rtlCol="0" anchor="t">
            <a:spAutoFit/>
          </a:bodyPr>
          <a:lstStyle/>
          <a:p>
            <a:pPr algn="ctr">
              <a:lnSpc>
                <a:spcPts val="15021"/>
              </a:lnSpc>
            </a:pPr>
            <a:r>
              <a:rPr lang="en-US" sz="15021" b="1" dirty="0">
                <a:solidFill>
                  <a:srgbClr val="FFFFFF"/>
                </a:solidFill>
                <a:latin typeface="Bryndan Write" panose="020B0604020202020204" charset="0"/>
                <a:ea typeface="Gochi Hand" panose="020B0604020202020204"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p:cNvGrpSpPr/>
          <p:nvPr/>
        </p:nvGrpSpPr>
        <p:grpSpPr>
          <a:xfrm>
            <a:off x="-81941" y="0"/>
            <a:ext cx="5527813" cy="10435018"/>
            <a:chOff x="0" y="0"/>
            <a:chExt cx="7370417" cy="13913357"/>
          </a:xfrm>
        </p:grpSpPr>
        <p:pic>
          <p:nvPicPr>
            <p:cNvPr id="4" name="Picture 4"/>
            <p:cNvPicPr>
              <a:picLocks noChangeAspect="1"/>
            </p:cNvPicPr>
            <p:nvPr/>
          </p:nvPicPr>
          <p:blipFill>
            <a:blip r:embed="rId3"/>
            <a:srcRect l="32353" r="32353"/>
            <a:stretch>
              <a:fillRect/>
            </a:stretch>
          </p:blipFill>
          <p:spPr>
            <a:xfrm>
              <a:off x="0" y="0"/>
              <a:ext cx="7370417" cy="13913357"/>
            </a:xfrm>
            <a:prstGeom prst="rect">
              <a:avLst/>
            </a:prstGeom>
          </p:spPr>
        </p:pic>
      </p:grpSp>
      <p:sp>
        <p:nvSpPr>
          <p:cNvPr id="5" name="TextBox 5"/>
          <p:cNvSpPr txBox="1"/>
          <p:nvPr/>
        </p:nvSpPr>
        <p:spPr>
          <a:xfrm>
            <a:off x="6496022" y="3019230"/>
            <a:ext cx="9640627" cy="865622"/>
          </a:xfrm>
          <a:prstGeom prst="rect">
            <a:avLst/>
          </a:prstGeom>
        </p:spPr>
        <p:txBody>
          <a:bodyPr lIns="0" tIns="0" rIns="0" bIns="0" rtlCol="0" anchor="t">
            <a:spAutoFit/>
          </a:bodyPr>
          <a:lstStyle/>
          <a:p>
            <a:pPr>
              <a:lnSpc>
                <a:spcPts val="6600"/>
              </a:lnSpc>
            </a:pPr>
            <a:r>
              <a:rPr lang="en-US" sz="6000" b="1" dirty="0">
                <a:solidFill>
                  <a:srgbClr val="FFFFFF"/>
                </a:solidFill>
                <a:latin typeface="Bryndan Write" panose="020B0604020202020204" charset="0"/>
                <a:ea typeface="Gochi Hand" panose="020B0604020202020204" charset="0"/>
              </a:rPr>
              <a:t>Introduction</a:t>
            </a:r>
          </a:p>
        </p:txBody>
      </p:sp>
      <p:sp>
        <p:nvSpPr>
          <p:cNvPr id="6" name="TextBox 6"/>
          <p:cNvSpPr txBox="1"/>
          <p:nvPr/>
        </p:nvSpPr>
        <p:spPr>
          <a:xfrm>
            <a:off x="6496022" y="4197546"/>
            <a:ext cx="8675320" cy="2675412"/>
          </a:xfrm>
          <a:prstGeom prst="rect">
            <a:avLst/>
          </a:prstGeom>
        </p:spPr>
        <p:txBody>
          <a:bodyPr lIns="0" tIns="0" rIns="0" bIns="0" rtlCol="0" anchor="t">
            <a:spAutoFit/>
          </a:bodyPr>
          <a:lstStyle/>
          <a:p>
            <a:pPr algn="just">
              <a:lnSpc>
                <a:spcPts val="3500"/>
              </a:lnSpc>
            </a:pPr>
            <a:r>
              <a:rPr lang="en-US" sz="2500" dirty="0">
                <a:solidFill>
                  <a:srgbClr val="FFFFFF"/>
                </a:solidFill>
                <a:latin typeface="Now"/>
              </a:rPr>
              <a:t>The project aims to develop a feature-rich and user-friendly mobile application for e-commerce, catering to the growing demand for convenient and accessible shopping experiences. The mobile app will provide users with a seamless platform to browse, select, and purchase products on the go.</a:t>
            </a:r>
          </a:p>
        </p:txBody>
      </p:sp>
      <p:sp>
        <p:nvSpPr>
          <p:cNvPr id="7" name="Freeform 7"/>
          <p:cNvSpPr/>
          <p:nvPr/>
        </p:nvSpPr>
        <p:spPr>
          <a:xfrm rot="1353809">
            <a:off x="12900677" y="1466714"/>
            <a:ext cx="1665386" cy="1729602"/>
          </a:xfrm>
          <a:custGeom>
            <a:avLst/>
            <a:gdLst/>
            <a:ahLst/>
            <a:cxnLst/>
            <a:rect l="l" t="t" r="r" b="b"/>
            <a:pathLst>
              <a:path w="1665386" h="1729602">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787847">
            <a:off x="15185561" y="7207175"/>
            <a:ext cx="1902177" cy="1859369"/>
          </a:xfrm>
          <a:custGeom>
            <a:avLst/>
            <a:gdLst/>
            <a:ahLst/>
            <a:cxnLst/>
            <a:rect l="l" t="t" r="r" b="b"/>
            <a:pathLst>
              <a:path w="1902177" h="1859369">
                <a:moveTo>
                  <a:pt x="0" y="0"/>
                </a:moveTo>
                <a:lnTo>
                  <a:pt x="1902176" y="0"/>
                </a:lnTo>
                <a:lnTo>
                  <a:pt x="1902176" y="1859369"/>
                </a:lnTo>
                <a:lnTo>
                  <a:pt x="0" y="18593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763488">
            <a:off x="4200371" y="941233"/>
            <a:ext cx="1627739" cy="1550791"/>
          </a:xfrm>
          <a:custGeom>
            <a:avLst/>
            <a:gdLst/>
            <a:ahLst/>
            <a:cxnLst/>
            <a:rect l="l" t="t" r="r" b="b"/>
            <a:pathLst>
              <a:path w="1627739" h="1550791">
                <a:moveTo>
                  <a:pt x="0" y="0"/>
                </a:moveTo>
                <a:lnTo>
                  <a:pt x="1627739" y="0"/>
                </a:lnTo>
                <a:lnTo>
                  <a:pt x="1627739" y="1550791"/>
                </a:lnTo>
                <a:lnTo>
                  <a:pt x="0" y="15507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4049565" y="7639245"/>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dirty="0"/>
          </a:p>
        </p:txBody>
      </p:sp>
      <p:grpSp>
        <p:nvGrpSpPr>
          <p:cNvPr id="3" name="Group 3"/>
          <p:cNvGrpSpPr/>
          <p:nvPr/>
        </p:nvGrpSpPr>
        <p:grpSpPr>
          <a:xfrm>
            <a:off x="14523" y="-148018"/>
            <a:ext cx="5527813" cy="10435018"/>
            <a:chOff x="0" y="0"/>
            <a:chExt cx="7370417" cy="13913357"/>
          </a:xfrm>
        </p:grpSpPr>
        <p:pic>
          <p:nvPicPr>
            <p:cNvPr id="4" name="Picture 4"/>
            <p:cNvPicPr>
              <a:picLocks noChangeAspect="1"/>
            </p:cNvPicPr>
            <p:nvPr/>
          </p:nvPicPr>
          <p:blipFill>
            <a:blip r:embed="rId4"/>
            <a:srcRect l="16181" r="48502"/>
            <a:stretch>
              <a:fillRect/>
            </a:stretch>
          </p:blipFill>
          <p:spPr>
            <a:xfrm>
              <a:off x="0" y="0"/>
              <a:ext cx="7370417" cy="13913357"/>
            </a:xfrm>
            <a:prstGeom prst="rect">
              <a:avLst/>
            </a:prstGeom>
          </p:spPr>
        </p:pic>
      </p:grpSp>
      <p:sp>
        <p:nvSpPr>
          <p:cNvPr id="5" name="TextBox 5"/>
          <p:cNvSpPr txBox="1"/>
          <p:nvPr/>
        </p:nvSpPr>
        <p:spPr>
          <a:xfrm>
            <a:off x="5638800" y="1630312"/>
            <a:ext cx="9640627" cy="865622"/>
          </a:xfrm>
          <a:prstGeom prst="rect">
            <a:avLst/>
          </a:prstGeom>
        </p:spPr>
        <p:txBody>
          <a:bodyPr lIns="0" tIns="0" rIns="0" bIns="0" rtlCol="0" anchor="t">
            <a:spAutoFit/>
          </a:bodyPr>
          <a:lstStyle/>
          <a:p>
            <a:pPr>
              <a:lnSpc>
                <a:spcPts val="6600"/>
              </a:lnSpc>
            </a:pPr>
            <a:r>
              <a:rPr lang="en-US" sz="6000" b="1" dirty="0">
                <a:solidFill>
                  <a:srgbClr val="FFFFFF"/>
                </a:solidFill>
                <a:latin typeface="Bryndan Write" panose="020B0604020202020204" charset="0"/>
                <a:ea typeface="Gochi Hand" panose="020B0604020202020204" charset="0"/>
              </a:rPr>
              <a:t>Problem Statement</a:t>
            </a:r>
          </a:p>
        </p:txBody>
      </p:sp>
      <p:sp>
        <p:nvSpPr>
          <p:cNvPr id="6" name="TextBox 6"/>
          <p:cNvSpPr txBox="1"/>
          <p:nvPr/>
        </p:nvSpPr>
        <p:spPr>
          <a:xfrm>
            <a:off x="5638800" y="2628900"/>
            <a:ext cx="11410978" cy="6266139"/>
          </a:xfrm>
          <a:prstGeom prst="rect">
            <a:avLst/>
          </a:prstGeom>
        </p:spPr>
        <p:txBody>
          <a:bodyPr wrap="square" lIns="0" tIns="0" rIns="0" bIns="0" rtlCol="0" anchor="t">
            <a:spAutoFit/>
          </a:bodyPr>
          <a:lstStyle/>
          <a:p>
            <a:pPr algn="just">
              <a:lnSpc>
                <a:spcPts val="3500"/>
              </a:lnSpc>
            </a:pPr>
            <a:r>
              <a:rPr lang="en-US" sz="2500" dirty="0">
                <a:solidFill>
                  <a:srgbClr val="FFFFFF"/>
                </a:solidFill>
                <a:latin typeface="Now"/>
              </a:rPr>
              <a:t>The emergence of monopolistic market structures in the e-commerce industry, driven by major players like Amazon and Alibaba, presents significant challenges for smaller merchants and consumers alike. These industry titans leverage their vast resources and cutting-edge technologies to dominate the market, resulting in limited competition, reduced variety of items, and restricted customer choice. Small and local sellers face obstacles in competing effectively due to the lack of technology infrastructure and financial resources, leading to market consolidation and diminished diversity. To address these challenges, innovative solutions are needed to support local merchants and foster competition. Introducing a subscription-based application platform on mobile devices could provide a viable solution, empowering small businesses to compete more effectively while offering consumers greater choice and diversity in the marketplace.</a:t>
            </a:r>
          </a:p>
        </p:txBody>
      </p:sp>
      <p:sp>
        <p:nvSpPr>
          <p:cNvPr id="7" name="Freeform 7"/>
          <p:cNvSpPr/>
          <p:nvPr/>
        </p:nvSpPr>
        <p:spPr>
          <a:xfrm flipH="1">
            <a:off x="1600200" y="-148018"/>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5445872" y="8629474"/>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15DB4-85AC-E401-AFFB-F60D02CCB5D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3043050-A317-A722-A720-B599EF59FE5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a:extLst>
              <a:ext uri="{FF2B5EF4-FFF2-40B4-BE49-F238E27FC236}">
                <a16:creationId xmlns:a16="http://schemas.microsoft.com/office/drawing/2014/main" id="{5FDED3ED-AC02-D1CD-2462-5630D2237664}"/>
              </a:ext>
            </a:extLst>
          </p:cNvPr>
          <p:cNvSpPr/>
          <p:nvPr/>
        </p:nvSpPr>
        <p:spPr>
          <a:xfrm>
            <a:off x="-1105367" y="-614565"/>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60EDBB56-EDB6-DB5E-07DF-3CD69C44076C}"/>
              </a:ext>
            </a:extLst>
          </p:cNvPr>
          <p:cNvSpPr/>
          <p:nvPr/>
        </p:nvSpPr>
        <p:spPr>
          <a:xfrm rot="-667622">
            <a:off x="15839248" y="7911485"/>
            <a:ext cx="1709996" cy="1669578"/>
          </a:xfrm>
          <a:custGeom>
            <a:avLst/>
            <a:gdLst/>
            <a:ahLst/>
            <a:cxnLst/>
            <a:rect l="l" t="t" r="r" b="b"/>
            <a:pathLst>
              <a:path w="1709996" h="1669578">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0BCE4CE4-2174-926B-D020-523780DDEE3A}"/>
              </a:ext>
            </a:extLst>
          </p:cNvPr>
          <p:cNvSpPr/>
          <p:nvPr/>
        </p:nvSpPr>
        <p:spPr>
          <a:xfrm>
            <a:off x="14629133" y="664489"/>
            <a:ext cx="4130225" cy="728422"/>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TextBox 18">
            <a:extLst>
              <a:ext uri="{FF2B5EF4-FFF2-40B4-BE49-F238E27FC236}">
                <a16:creationId xmlns:a16="http://schemas.microsoft.com/office/drawing/2014/main" id="{89D445D2-1F91-67AC-64AB-568A54A42AAF}"/>
              </a:ext>
            </a:extLst>
          </p:cNvPr>
          <p:cNvSpPr txBox="1"/>
          <p:nvPr/>
        </p:nvSpPr>
        <p:spPr>
          <a:xfrm>
            <a:off x="4760595" y="1325588"/>
            <a:ext cx="8766810" cy="782265"/>
          </a:xfrm>
          <a:prstGeom prst="rect">
            <a:avLst/>
          </a:prstGeom>
        </p:spPr>
        <p:txBody>
          <a:bodyPr lIns="0" tIns="0" rIns="0" bIns="0" rtlCol="0" anchor="t">
            <a:spAutoFit/>
          </a:bodyPr>
          <a:lstStyle/>
          <a:p>
            <a:pPr algn="ctr">
              <a:lnSpc>
                <a:spcPts val="6110"/>
              </a:lnSpc>
            </a:pPr>
            <a:r>
              <a:rPr lang="en-US" sz="6500" b="1" dirty="0">
                <a:solidFill>
                  <a:srgbClr val="FFFFFF"/>
                </a:solidFill>
                <a:latin typeface="Bryndan Write" panose="020B0604020202020204" charset="0"/>
              </a:rPr>
              <a:t>Proposed Solution</a:t>
            </a:r>
          </a:p>
        </p:txBody>
      </p:sp>
      <p:sp>
        <p:nvSpPr>
          <p:cNvPr id="19" name="TextBox 18">
            <a:extLst>
              <a:ext uri="{FF2B5EF4-FFF2-40B4-BE49-F238E27FC236}">
                <a16:creationId xmlns:a16="http://schemas.microsoft.com/office/drawing/2014/main" id="{35511735-EBF7-6FEC-5639-1AA213EE4DD5}"/>
              </a:ext>
            </a:extLst>
          </p:cNvPr>
          <p:cNvSpPr txBox="1"/>
          <p:nvPr/>
        </p:nvSpPr>
        <p:spPr>
          <a:xfrm>
            <a:off x="3124200" y="2718499"/>
            <a:ext cx="13865417" cy="3554819"/>
          </a:xfrm>
          <a:prstGeom prst="rect">
            <a:avLst/>
          </a:prstGeom>
          <a:noFill/>
        </p:spPr>
        <p:txBody>
          <a:bodyPr wrap="square" rtlCol="0">
            <a:spAutoFit/>
          </a:bodyPr>
          <a:lstStyle/>
          <a:p>
            <a:pPr marL="457200" indent="-457200" algn="just">
              <a:buAutoNum type="arabicPeriod"/>
            </a:pPr>
            <a:r>
              <a:rPr lang="en-US" sz="2500" dirty="0">
                <a:solidFill>
                  <a:srgbClr val="FFFFFF"/>
                </a:solidFill>
                <a:latin typeface="Now"/>
              </a:rPr>
              <a:t>Develop a feature-rich mobile application with intuitive navigation.</a:t>
            </a:r>
          </a:p>
          <a:p>
            <a:pPr marL="457200" indent="-457200" algn="just">
              <a:buAutoNum type="arabicPeriod"/>
            </a:pPr>
            <a:endParaRPr lang="en-US" sz="2500" dirty="0">
              <a:solidFill>
                <a:srgbClr val="FFFFFF"/>
              </a:solidFill>
              <a:latin typeface="Now"/>
            </a:endParaRPr>
          </a:p>
          <a:p>
            <a:pPr marL="457200" indent="-457200" algn="just">
              <a:buAutoNum type="arabicPeriod"/>
            </a:pPr>
            <a:r>
              <a:rPr lang="en-US" sz="2500" dirty="0">
                <a:solidFill>
                  <a:srgbClr val="FFFFFF"/>
                </a:solidFill>
                <a:latin typeface="Now"/>
              </a:rPr>
              <a:t>Ensure compatibility with various mobile platforms (iOS and Android)</a:t>
            </a:r>
          </a:p>
          <a:p>
            <a:pPr marL="457200" indent="-457200" algn="just">
              <a:buAutoNum type="arabicPeriod"/>
            </a:pPr>
            <a:endParaRPr lang="en-US" sz="2500" dirty="0">
              <a:solidFill>
                <a:srgbClr val="FFFFFF"/>
              </a:solidFill>
              <a:latin typeface="Now"/>
            </a:endParaRPr>
          </a:p>
          <a:p>
            <a:pPr marL="457200" indent="-457200" algn="just">
              <a:buAutoNum type="arabicPeriod"/>
            </a:pPr>
            <a:r>
              <a:rPr lang="en-US" sz="2500" dirty="0">
                <a:solidFill>
                  <a:srgbClr val="FFFFFF"/>
                </a:solidFill>
                <a:latin typeface="Now"/>
              </a:rPr>
              <a:t>Implement a secure payment gateway for safe transactions.</a:t>
            </a:r>
          </a:p>
          <a:p>
            <a:pPr marL="457200" indent="-457200" algn="just">
              <a:buAutoNum type="arabicPeriod"/>
            </a:pPr>
            <a:endParaRPr lang="en-US" sz="2500" dirty="0">
              <a:solidFill>
                <a:srgbClr val="FFFFFF"/>
              </a:solidFill>
              <a:latin typeface="Now"/>
            </a:endParaRPr>
          </a:p>
          <a:p>
            <a:pPr marL="457200" indent="-457200" algn="just">
              <a:buAutoNum type="arabicPeriod"/>
            </a:pPr>
            <a:r>
              <a:rPr lang="en-US" sz="2500" dirty="0">
                <a:solidFill>
                  <a:srgbClr val="FFFFFF"/>
                </a:solidFill>
                <a:latin typeface="Now"/>
              </a:rPr>
              <a:t>Provide real-time notifications to keep users informed.</a:t>
            </a:r>
          </a:p>
          <a:p>
            <a:pPr marL="457200" indent="-457200" algn="just">
              <a:buAutoNum type="arabicPeriod"/>
            </a:pPr>
            <a:endParaRPr lang="en-US" sz="2500" dirty="0">
              <a:solidFill>
                <a:srgbClr val="FFFFFF"/>
              </a:solidFill>
              <a:latin typeface="Now"/>
            </a:endParaRPr>
          </a:p>
          <a:p>
            <a:pPr marL="457200" indent="-457200" algn="just">
              <a:buAutoNum type="arabicPeriod"/>
            </a:pPr>
            <a:r>
              <a:rPr lang="en-US" sz="2500" dirty="0">
                <a:solidFill>
                  <a:srgbClr val="FFFFFF"/>
                </a:solidFill>
                <a:latin typeface="Now"/>
              </a:rPr>
              <a:t>Optimize the user interface and experience for seamless shopping.</a:t>
            </a:r>
          </a:p>
        </p:txBody>
      </p:sp>
    </p:spTree>
    <p:extLst>
      <p:ext uri="{BB962C8B-B14F-4D97-AF65-F5344CB8AC3E}">
        <p14:creationId xmlns:p14="http://schemas.microsoft.com/office/powerpoint/2010/main" val="487403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dirty="0"/>
          </a:p>
        </p:txBody>
      </p:sp>
      <p:sp>
        <p:nvSpPr>
          <p:cNvPr id="5" name="TextBox 5"/>
          <p:cNvSpPr txBox="1"/>
          <p:nvPr/>
        </p:nvSpPr>
        <p:spPr>
          <a:xfrm>
            <a:off x="6119192" y="378636"/>
            <a:ext cx="6897263" cy="797526"/>
          </a:xfrm>
          <a:prstGeom prst="rect">
            <a:avLst/>
          </a:prstGeom>
        </p:spPr>
        <p:txBody>
          <a:bodyPr wrap="square" lIns="0" tIns="0" rIns="0" bIns="0" rtlCol="0" anchor="t">
            <a:spAutoFit/>
          </a:bodyPr>
          <a:lstStyle/>
          <a:p>
            <a:pPr algn="ctr">
              <a:lnSpc>
                <a:spcPts val="6970"/>
              </a:lnSpc>
            </a:pPr>
            <a:r>
              <a:rPr lang="en-US" sz="4400" b="1" dirty="0">
                <a:solidFill>
                  <a:schemeClr val="bg1"/>
                </a:solidFill>
                <a:latin typeface="Bryndan Write" panose="020B0604020202020204" charset="0"/>
              </a:rPr>
              <a:t>Functional Requirements</a:t>
            </a:r>
            <a:endParaRPr lang="en-US" sz="4400" dirty="0">
              <a:solidFill>
                <a:srgbClr val="FFFFFF"/>
              </a:solidFill>
              <a:latin typeface="Bryndan Write" panose="020B0604020202020204" charset="0"/>
            </a:endParaRPr>
          </a:p>
        </p:txBody>
      </p:sp>
      <p:sp>
        <p:nvSpPr>
          <p:cNvPr id="8" name="Freeform 8"/>
          <p:cNvSpPr/>
          <p:nvPr/>
        </p:nvSpPr>
        <p:spPr>
          <a:xfrm>
            <a:off x="6632617" y="1425742"/>
            <a:ext cx="5870411" cy="7810400"/>
          </a:xfrm>
          <a:custGeom>
            <a:avLst/>
            <a:gdLst/>
            <a:ahLst/>
            <a:cxnLst/>
            <a:rect l="l" t="t" r="r" b="b"/>
            <a:pathLst>
              <a:path w="4368814" h="6019297">
                <a:moveTo>
                  <a:pt x="0" y="0"/>
                </a:moveTo>
                <a:lnTo>
                  <a:pt x="4368814" y="0"/>
                </a:lnTo>
                <a:lnTo>
                  <a:pt x="4368814" y="6019297"/>
                </a:lnTo>
                <a:lnTo>
                  <a:pt x="0" y="6019297"/>
                </a:lnTo>
                <a:lnTo>
                  <a:pt x="0" y="0"/>
                </a:lnTo>
                <a:close/>
              </a:path>
            </a:pathLst>
          </a:custGeom>
          <a:blipFill>
            <a:blip r:embed="rId4">
              <a:extLst>
                <a:ext uri="{96DAC541-7B7A-43D3-8B79-37D633B846F1}">
                  <asvg:svgBlip xmlns:asvg="http://schemas.microsoft.com/office/drawing/2016/SVG/main" r:embed="rId5"/>
                </a:ext>
              </a:extLst>
            </a:blip>
            <a:stretch>
              <a:fillRect r="-55779" b="-44261"/>
            </a:stretch>
          </a:blipFill>
        </p:spPr>
        <p:txBody>
          <a:bodyPr/>
          <a:lstStyle/>
          <a:p>
            <a:endParaRPr lang="en-US" dirty="0"/>
          </a:p>
        </p:txBody>
      </p:sp>
      <p:sp>
        <p:nvSpPr>
          <p:cNvPr id="13" name="Freeform 13"/>
          <p:cNvSpPr/>
          <p:nvPr/>
        </p:nvSpPr>
        <p:spPr>
          <a:xfrm flipH="1">
            <a:off x="-1815383" y="-477584"/>
            <a:ext cx="4418750" cy="1735364"/>
          </a:xfrm>
          <a:custGeom>
            <a:avLst/>
            <a:gdLst/>
            <a:ahLst/>
            <a:cxnLst/>
            <a:rect l="l" t="t" r="r" b="b"/>
            <a:pathLst>
              <a:path w="4418750" h="1735364">
                <a:moveTo>
                  <a:pt x="4418750" y="0"/>
                </a:moveTo>
                <a:lnTo>
                  <a:pt x="0" y="0"/>
                </a:lnTo>
                <a:lnTo>
                  <a:pt x="0" y="1735364"/>
                </a:lnTo>
                <a:lnTo>
                  <a:pt x="4418750" y="1735364"/>
                </a:lnTo>
                <a:lnTo>
                  <a:pt x="441875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1763894" y="9236142"/>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3">
            <a:extLst>
              <a:ext uri="{FF2B5EF4-FFF2-40B4-BE49-F238E27FC236}">
                <a16:creationId xmlns:a16="http://schemas.microsoft.com/office/drawing/2014/main" id="{61CEF7F9-D8E5-9678-99A8-7DD3D66F230D}"/>
              </a:ext>
            </a:extLst>
          </p:cNvPr>
          <p:cNvSpPr/>
          <p:nvPr/>
        </p:nvSpPr>
        <p:spPr>
          <a:xfrm rot="509687">
            <a:off x="15607913" y="-434723"/>
            <a:ext cx="4418750" cy="1735364"/>
          </a:xfrm>
          <a:custGeom>
            <a:avLst/>
            <a:gdLst/>
            <a:ahLst/>
            <a:cxnLst/>
            <a:rect l="l" t="t" r="r" b="b"/>
            <a:pathLst>
              <a:path w="4418750" h="1735364">
                <a:moveTo>
                  <a:pt x="4418750" y="0"/>
                </a:moveTo>
                <a:lnTo>
                  <a:pt x="0" y="0"/>
                </a:lnTo>
                <a:lnTo>
                  <a:pt x="0" y="1735364"/>
                </a:lnTo>
                <a:lnTo>
                  <a:pt x="4418750" y="1735364"/>
                </a:lnTo>
                <a:lnTo>
                  <a:pt x="441875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4">
            <a:extLst>
              <a:ext uri="{FF2B5EF4-FFF2-40B4-BE49-F238E27FC236}">
                <a16:creationId xmlns:a16="http://schemas.microsoft.com/office/drawing/2014/main" id="{04B45F10-88CD-6459-F32F-332E8F717317}"/>
              </a:ext>
            </a:extLst>
          </p:cNvPr>
          <p:cNvSpPr/>
          <p:nvPr/>
        </p:nvSpPr>
        <p:spPr>
          <a:xfrm>
            <a:off x="-108512" y="9287490"/>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TextBox 17">
            <a:extLst>
              <a:ext uri="{FF2B5EF4-FFF2-40B4-BE49-F238E27FC236}">
                <a16:creationId xmlns:a16="http://schemas.microsoft.com/office/drawing/2014/main" id="{3FC309DF-A324-D6BD-D429-2CECDF540E5E}"/>
              </a:ext>
            </a:extLst>
          </p:cNvPr>
          <p:cNvSpPr txBox="1"/>
          <p:nvPr/>
        </p:nvSpPr>
        <p:spPr>
          <a:xfrm>
            <a:off x="6944531" y="2403393"/>
            <a:ext cx="5246581" cy="6463308"/>
          </a:xfrm>
          <a:prstGeom prst="rect">
            <a:avLst/>
          </a:prstGeom>
          <a:noFill/>
        </p:spPr>
        <p:txBody>
          <a:bodyPr wrap="square" rtlCol="0">
            <a:spAutoFit/>
          </a:bodyPr>
          <a:lstStyle/>
          <a:p>
            <a:pPr marL="457200" indent="-457200">
              <a:buFont typeface="Arial" panose="020B0604020202020204" pitchFamily="34" charset="0"/>
              <a:buChar char="•"/>
            </a:pPr>
            <a:endParaRPr lang="en-US" sz="2300" b="1" dirty="0">
              <a:latin typeface="Now" panose="020B0604020202020204" charset="0"/>
              <a:ea typeface="Gochi Hand" panose="020B0604020202020204" charset="0"/>
            </a:endParaRPr>
          </a:p>
          <a:p>
            <a:pPr marL="457200" indent="-457200">
              <a:buFont typeface="Arial" panose="020B0604020202020204" pitchFamily="34" charset="0"/>
              <a:buChar char="•"/>
            </a:pPr>
            <a:r>
              <a:rPr lang="en-US" sz="2300" b="1" dirty="0">
                <a:latin typeface="Now" panose="020B0604020202020204" charset="0"/>
                <a:ea typeface="Gochi Hand" panose="020B0604020202020204" charset="0"/>
              </a:rPr>
              <a:t>Authentication and Security</a:t>
            </a:r>
          </a:p>
          <a:p>
            <a:pPr marL="457200" indent="-457200">
              <a:buFont typeface="Arial" panose="020B0604020202020204" pitchFamily="34" charset="0"/>
              <a:buChar char="•"/>
            </a:pPr>
            <a:endParaRPr lang="en-US" sz="2300" b="1" dirty="0">
              <a:latin typeface="Now" panose="020B0604020202020204" charset="0"/>
              <a:ea typeface="Gochi Hand" panose="020B0604020202020204" charset="0"/>
            </a:endParaRPr>
          </a:p>
          <a:p>
            <a:pPr marL="457200" indent="-457200">
              <a:buFont typeface="Arial" panose="020B0604020202020204" pitchFamily="34" charset="0"/>
              <a:buChar char="•"/>
            </a:pPr>
            <a:r>
              <a:rPr lang="en-US" sz="2300" b="1" dirty="0">
                <a:latin typeface="Now" panose="020B0604020202020204" charset="0"/>
                <a:ea typeface="Gochi Hand" panose="020B0604020202020204" charset="0"/>
              </a:rPr>
              <a:t>User Account Management</a:t>
            </a:r>
          </a:p>
          <a:p>
            <a:pPr marL="457200" indent="-457200">
              <a:buFont typeface="Arial" panose="020B0604020202020204" pitchFamily="34" charset="0"/>
              <a:buChar char="•"/>
            </a:pPr>
            <a:endParaRPr lang="en-US" sz="2300" b="1" dirty="0">
              <a:latin typeface="Now" panose="020B0604020202020204" charset="0"/>
              <a:ea typeface="Gochi Hand" panose="020B0604020202020204" charset="0"/>
            </a:endParaRPr>
          </a:p>
          <a:p>
            <a:pPr marL="457200" indent="-457200">
              <a:buFont typeface="Arial" panose="020B0604020202020204" pitchFamily="34" charset="0"/>
              <a:buChar char="•"/>
            </a:pPr>
            <a:r>
              <a:rPr lang="en-US" sz="2300" b="1" dirty="0">
                <a:latin typeface="Now" panose="020B0604020202020204" charset="0"/>
                <a:ea typeface="Gochi Hand" panose="020B0604020202020204" charset="0"/>
              </a:rPr>
              <a:t>Vendor Management</a:t>
            </a:r>
          </a:p>
          <a:p>
            <a:pPr marL="457200" indent="-457200">
              <a:buFont typeface="Arial" panose="020B0604020202020204" pitchFamily="34" charset="0"/>
              <a:buChar char="•"/>
            </a:pPr>
            <a:endParaRPr lang="en-US" sz="2300" b="1" dirty="0">
              <a:latin typeface="Now" panose="020B0604020202020204" charset="0"/>
              <a:ea typeface="Gochi Hand" panose="020B0604020202020204" charset="0"/>
            </a:endParaRPr>
          </a:p>
          <a:p>
            <a:pPr marL="457200" indent="-457200">
              <a:buFont typeface="Arial" panose="020B0604020202020204" pitchFamily="34" charset="0"/>
              <a:buChar char="•"/>
            </a:pPr>
            <a:r>
              <a:rPr lang="en-US" sz="2300" b="1" dirty="0">
                <a:latin typeface="Now" panose="020B0604020202020204" charset="0"/>
                <a:ea typeface="Gochi Hand" panose="020B0604020202020204" charset="0"/>
              </a:rPr>
              <a:t>Navigation and User Experience</a:t>
            </a:r>
          </a:p>
          <a:p>
            <a:pPr marL="457200" indent="-457200">
              <a:buFont typeface="Arial" panose="020B0604020202020204" pitchFamily="34" charset="0"/>
              <a:buChar char="•"/>
            </a:pPr>
            <a:endParaRPr lang="en-US" sz="2300" b="1" dirty="0">
              <a:latin typeface="Now" panose="020B0604020202020204" charset="0"/>
              <a:ea typeface="Gochi Hand" panose="020B0604020202020204" charset="0"/>
            </a:endParaRPr>
          </a:p>
          <a:p>
            <a:pPr marL="457200" indent="-457200">
              <a:buFont typeface="Arial" panose="020B0604020202020204" pitchFamily="34" charset="0"/>
              <a:buChar char="•"/>
            </a:pPr>
            <a:r>
              <a:rPr lang="en-US" sz="2300" b="1" dirty="0">
                <a:latin typeface="Now" panose="020B0604020202020204" charset="0"/>
                <a:ea typeface="Gochi Hand" panose="020B0604020202020204" charset="0"/>
              </a:rPr>
              <a:t>Product Management and Search</a:t>
            </a:r>
          </a:p>
          <a:p>
            <a:pPr marL="457200" indent="-457200">
              <a:buFont typeface="Arial" panose="020B0604020202020204" pitchFamily="34" charset="0"/>
              <a:buChar char="•"/>
            </a:pPr>
            <a:endParaRPr lang="en-US" sz="2300" b="1" dirty="0">
              <a:latin typeface="Now" panose="020B0604020202020204" charset="0"/>
              <a:ea typeface="Gochi Hand" panose="020B0604020202020204" charset="0"/>
            </a:endParaRPr>
          </a:p>
          <a:p>
            <a:pPr marL="457200" indent="-457200">
              <a:buFont typeface="Arial" panose="020B0604020202020204" pitchFamily="34" charset="0"/>
              <a:buChar char="•"/>
            </a:pPr>
            <a:r>
              <a:rPr lang="en-US" sz="2300" b="1" dirty="0">
                <a:latin typeface="Now" panose="020B0604020202020204" charset="0"/>
                <a:ea typeface="Gochi Hand" panose="020B0604020202020204" charset="0"/>
              </a:rPr>
              <a:t>Order Fulfillment and Payment</a:t>
            </a:r>
          </a:p>
          <a:p>
            <a:pPr marL="457200" indent="-457200">
              <a:buFont typeface="Arial" panose="020B0604020202020204" pitchFamily="34" charset="0"/>
              <a:buChar char="•"/>
            </a:pPr>
            <a:endParaRPr lang="en-US" sz="2300" b="1" dirty="0">
              <a:latin typeface="Now" panose="020B0604020202020204" charset="0"/>
              <a:ea typeface="Gochi Hand" panose="020B0604020202020204" charset="0"/>
            </a:endParaRPr>
          </a:p>
          <a:p>
            <a:pPr marL="457200" indent="-457200">
              <a:buFont typeface="Arial" panose="020B0604020202020204" pitchFamily="34" charset="0"/>
              <a:buChar char="•"/>
            </a:pPr>
            <a:r>
              <a:rPr lang="en-US" sz="2300" b="1" dirty="0">
                <a:latin typeface="Now" panose="020B0604020202020204" charset="0"/>
                <a:ea typeface="Gochi Hand" panose="020B0604020202020204" charset="0"/>
              </a:rPr>
              <a:t>Security and Privacy Measures</a:t>
            </a:r>
          </a:p>
          <a:p>
            <a:pPr marL="457200" indent="-457200">
              <a:buFont typeface="Arial" panose="020B0604020202020204" pitchFamily="34" charset="0"/>
              <a:buChar char="•"/>
            </a:pPr>
            <a:endParaRPr lang="en-US" sz="2300" b="1" dirty="0">
              <a:latin typeface="Now" panose="020B0604020202020204" charset="0"/>
              <a:ea typeface="Gochi Hand" panose="020B0604020202020204" charset="0"/>
            </a:endParaRPr>
          </a:p>
          <a:p>
            <a:pPr marL="457200" indent="-457200">
              <a:buFont typeface="Arial" panose="020B0604020202020204" pitchFamily="34" charset="0"/>
              <a:buChar char="•"/>
            </a:pPr>
            <a:r>
              <a:rPr lang="en-US" sz="2300" b="1" dirty="0">
                <a:latin typeface="Now" panose="020B0604020202020204" charset="0"/>
                <a:ea typeface="Gochi Hand" panose="020B0604020202020204" charset="0"/>
              </a:rPr>
              <a:t>Additional Features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6" name="Freeform 6"/>
          <p:cNvSpPr/>
          <p:nvPr/>
        </p:nvSpPr>
        <p:spPr>
          <a:xfrm>
            <a:off x="6390740" y="1578887"/>
            <a:ext cx="5670547" cy="7810400"/>
          </a:xfrm>
          <a:custGeom>
            <a:avLst/>
            <a:gdLst/>
            <a:ahLst/>
            <a:cxnLst/>
            <a:rect l="l" t="t" r="r" b="b"/>
            <a:pathLst>
              <a:path w="4368814" h="6019297">
                <a:moveTo>
                  <a:pt x="0" y="0"/>
                </a:moveTo>
                <a:lnTo>
                  <a:pt x="4368815" y="0"/>
                </a:lnTo>
                <a:lnTo>
                  <a:pt x="4368815"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r="-55779" b="-44261"/>
            </a:stretch>
          </a:blipFill>
        </p:spPr>
        <p:txBody>
          <a:bodyPr/>
          <a:lstStyle/>
          <a:p>
            <a:endParaRPr lang="en-US" dirty="0"/>
          </a:p>
        </p:txBody>
      </p:sp>
      <p:sp>
        <p:nvSpPr>
          <p:cNvPr id="13" name="Freeform 13"/>
          <p:cNvSpPr/>
          <p:nvPr/>
        </p:nvSpPr>
        <p:spPr>
          <a:xfrm flipH="1">
            <a:off x="-1815383" y="-477584"/>
            <a:ext cx="4418750" cy="1735364"/>
          </a:xfrm>
          <a:custGeom>
            <a:avLst/>
            <a:gdLst/>
            <a:ahLst/>
            <a:cxnLst/>
            <a:rect l="l" t="t" r="r" b="b"/>
            <a:pathLst>
              <a:path w="4418750" h="1735364">
                <a:moveTo>
                  <a:pt x="4418750" y="0"/>
                </a:moveTo>
                <a:lnTo>
                  <a:pt x="0" y="0"/>
                </a:lnTo>
                <a:lnTo>
                  <a:pt x="0" y="1735364"/>
                </a:lnTo>
                <a:lnTo>
                  <a:pt x="4418750" y="1735364"/>
                </a:lnTo>
                <a:lnTo>
                  <a:pt x="441875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11763894" y="9236142"/>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3">
            <a:extLst>
              <a:ext uri="{FF2B5EF4-FFF2-40B4-BE49-F238E27FC236}">
                <a16:creationId xmlns:a16="http://schemas.microsoft.com/office/drawing/2014/main" id="{61CEF7F9-D8E5-9678-99A8-7DD3D66F230D}"/>
              </a:ext>
            </a:extLst>
          </p:cNvPr>
          <p:cNvSpPr/>
          <p:nvPr/>
        </p:nvSpPr>
        <p:spPr>
          <a:xfrm rot="509687">
            <a:off x="15607913" y="-434723"/>
            <a:ext cx="4418750" cy="1735364"/>
          </a:xfrm>
          <a:custGeom>
            <a:avLst/>
            <a:gdLst/>
            <a:ahLst/>
            <a:cxnLst/>
            <a:rect l="l" t="t" r="r" b="b"/>
            <a:pathLst>
              <a:path w="4418750" h="1735364">
                <a:moveTo>
                  <a:pt x="4418750" y="0"/>
                </a:moveTo>
                <a:lnTo>
                  <a:pt x="0" y="0"/>
                </a:lnTo>
                <a:lnTo>
                  <a:pt x="0" y="1735364"/>
                </a:lnTo>
                <a:lnTo>
                  <a:pt x="4418750" y="1735364"/>
                </a:lnTo>
                <a:lnTo>
                  <a:pt x="441875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TextBox 5">
            <a:extLst>
              <a:ext uri="{FF2B5EF4-FFF2-40B4-BE49-F238E27FC236}">
                <a16:creationId xmlns:a16="http://schemas.microsoft.com/office/drawing/2014/main" id="{2F09271B-B9FE-D9B4-39C7-C3E4EBE00962}"/>
              </a:ext>
            </a:extLst>
          </p:cNvPr>
          <p:cNvSpPr txBox="1"/>
          <p:nvPr/>
        </p:nvSpPr>
        <p:spPr>
          <a:xfrm>
            <a:off x="4955201" y="562051"/>
            <a:ext cx="8229600" cy="797526"/>
          </a:xfrm>
          <a:prstGeom prst="rect">
            <a:avLst/>
          </a:prstGeom>
        </p:spPr>
        <p:txBody>
          <a:bodyPr wrap="square" lIns="0" tIns="0" rIns="0" bIns="0" rtlCol="0" anchor="t">
            <a:spAutoFit/>
          </a:bodyPr>
          <a:lstStyle/>
          <a:p>
            <a:pPr algn="ctr">
              <a:lnSpc>
                <a:spcPts val="6970"/>
              </a:lnSpc>
            </a:pPr>
            <a:r>
              <a:rPr lang="en-US" sz="4400" b="1" dirty="0">
                <a:solidFill>
                  <a:schemeClr val="bg1"/>
                </a:solidFill>
                <a:latin typeface="Bryndan Write" panose="020B0604020202020204" charset="0"/>
              </a:rPr>
              <a:t>Non-Functional Requirements</a:t>
            </a:r>
          </a:p>
        </p:txBody>
      </p:sp>
      <p:sp>
        <p:nvSpPr>
          <p:cNvPr id="17" name="Freeform 14">
            <a:extLst>
              <a:ext uri="{FF2B5EF4-FFF2-40B4-BE49-F238E27FC236}">
                <a16:creationId xmlns:a16="http://schemas.microsoft.com/office/drawing/2014/main" id="{04B45F10-88CD-6459-F32F-332E8F717317}"/>
              </a:ext>
            </a:extLst>
          </p:cNvPr>
          <p:cNvSpPr/>
          <p:nvPr/>
        </p:nvSpPr>
        <p:spPr>
          <a:xfrm>
            <a:off x="-108512" y="9287490"/>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TextBox 19">
            <a:extLst>
              <a:ext uri="{FF2B5EF4-FFF2-40B4-BE49-F238E27FC236}">
                <a16:creationId xmlns:a16="http://schemas.microsoft.com/office/drawing/2014/main" id="{4FC909C6-355A-40C7-D2EC-461DAFD3035E}"/>
              </a:ext>
            </a:extLst>
          </p:cNvPr>
          <p:cNvSpPr txBox="1"/>
          <p:nvPr/>
        </p:nvSpPr>
        <p:spPr>
          <a:xfrm>
            <a:off x="6556764" y="2858713"/>
            <a:ext cx="5504523" cy="6001643"/>
          </a:xfrm>
          <a:prstGeom prst="rect">
            <a:avLst/>
          </a:prstGeom>
          <a:noFill/>
        </p:spPr>
        <p:txBody>
          <a:bodyPr wrap="square" numCol="2" rtlCol="0">
            <a:spAutoFit/>
          </a:bodyPr>
          <a:lstStyle/>
          <a:p>
            <a:pPr marL="285750" indent="-285750">
              <a:buFont typeface="Arial" panose="020B0604020202020204" pitchFamily="34" charset="0"/>
              <a:buChar char="•"/>
            </a:pPr>
            <a:r>
              <a:rPr lang="en-US" sz="2500" b="1" dirty="0">
                <a:latin typeface="Now" panose="020B0604020202020204" charset="0"/>
                <a:ea typeface="Gochi Hand" panose="020B0604020202020204" charset="0"/>
              </a:rPr>
              <a:t>Performance</a:t>
            </a:r>
          </a:p>
          <a:p>
            <a:pPr marL="285750" indent="-285750">
              <a:buFont typeface="Arial" panose="020B0604020202020204" pitchFamily="34" charset="0"/>
              <a:buChar char="•"/>
            </a:pPr>
            <a:endParaRPr lang="en-US" sz="2500" b="1" dirty="0">
              <a:latin typeface="Now" panose="020B0604020202020204" charset="0"/>
              <a:ea typeface="Gochi Hand" panose="020B0604020202020204" charset="0"/>
            </a:endParaRPr>
          </a:p>
          <a:p>
            <a:pPr marL="285750" indent="-285750">
              <a:buFont typeface="Arial" panose="020B0604020202020204" pitchFamily="34" charset="0"/>
              <a:buChar char="•"/>
            </a:pPr>
            <a:r>
              <a:rPr lang="en-US" sz="2500" b="1" dirty="0">
                <a:latin typeface="Now" panose="020B0604020202020204" charset="0"/>
                <a:ea typeface="Gochi Hand" panose="020B0604020202020204" charset="0"/>
              </a:rPr>
              <a:t>Security</a:t>
            </a:r>
          </a:p>
          <a:p>
            <a:pPr marL="285750" indent="-285750">
              <a:buFont typeface="Arial" panose="020B0604020202020204" pitchFamily="34" charset="0"/>
              <a:buChar char="•"/>
            </a:pPr>
            <a:endParaRPr lang="en-US" sz="2500" b="1" dirty="0">
              <a:latin typeface="Now" panose="020B0604020202020204" charset="0"/>
              <a:ea typeface="Gochi Hand" panose="020B0604020202020204" charset="0"/>
            </a:endParaRPr>
          </a:p>
          <a:p>
            <a:pPr marL="285750" indent="-285750">
              <a:buFont typeface="Arial" panose="020B0604020202020204" pitchFamily="34" charset="0"/>
              <a:buChar char="•"/>
            </a:pPr>
            <a:r>
              <a:rPr lang="en-US" sz="2500" b="1" dirty="0">
                <a:latin typeface="Now" panose="020B0604020202020204" charset="0"/>
                <a:ea typeface="Gochi Hand" panose="020B0604020202020204" charset="0"/>
              </a:rPr>
              <a:t>Stability</a:t>
            </a:r>
          </a:p>
          <a:p>
            <a:pPr marL="285750" indent="-285750">
              <a:buFont typeface="Arial" panose="020B0604020202020204" pitchFamily="34" charset="0"/>
              <a:buChar char="•"/>
            </a:pPr>
            <a:endParaRPr lang="en-US" sz="2500" b="1" dirty="0">
              <a:latin typeface="Now" panose="020B0604020202020204" charset="0"/>
              <a:ea typeface="Gochi Hand" panose="020B0604020202020204" charset="0"/>
            </a:endParaRPr>
          </a:p>
          <a:p>
            <a:pPr marL="285750" indent="-285750">
              <a:buFont typeface="Arial" panose="020B0604020202020204" pitchFamily="34" charset="0"/>
              <a:buChar char="•"/>
            </a:pPr>
            <a:r>
              <a:rPr lang="en-US" sz="2500" b="1" dirty="0">
                <a:latin typeface="Now" panose="020B0604020202020204" charset="0"/>
                <a:ea typeface="Gochi Hand" panose="020B0604020202020204" charset="0"/>
              </a:rPr>
              <a:t>Availability</a:t>
            </a:r>
          </a:p>
          <a:p>
            <a:pPr marL="285750" indent="-285750">
              <a:buFont typeface="Arial" panose="020B0604020202020204" pitchFamily="34" charset="0"/>
              <a:buChar char="•"/>
            </a:pPr>
            <a:endParaRPr lang="en-US" sz="2500" b="1" dirty="0">
              <a:latin typeface="Now" panose="020B0604020202020204" charset="0"/>
              <a:ea typeface="Gochi Hand" panose="020B0604020202020204" charset="0"/>
            </a:endParaRPr>
          </a:p>
          <a:p>
            <a:pPr marL="285750" indent="-285750">
              <a:buFont typeface="Arial" panose="020B0604020202020204" pitchFamily="34" charset="0"/>
              <a:buChar char="•"/>
            </a:pPr>
            <a:r>
              <a:rPr lang="en-US" sz="2500" b="1" dirty="0">
                <a:latin typeface="Now" panose="020B0604020202020204" charset="0"/>
                <a:ea typeface="Gochi Hand" panose="020B0604020202020204" charset="0"/>
              </a:rPr>
              <a:t>Scalability</a:t>
            </a:r>
          </a:p>
          <a:p>
            <a:pPr marL="285750" indent="-285750">
              <a:buFont typeface="Arial" panose="020B0604020202020204" pitchFamily="34" charset="0"/>
              <a:buChar char="•"/>
            </a:pPr>
            <a:endParaRPr lang="en-US" sz="2500" b="1" dirty="0">
              <a:latin typeface="Now" panose="020B0604020202020204" charset="0"/>
              <a:ea typeface="Gochi Hand" panose="020B0604020202020204" charset="0"/>
            </a:endParaRPr>
          </a:p>
          <a:p>
            <a:pPr marL="285750" indent="-285750">
              <a:buFont typeface="Arial" panose="020B0604020202020204" pitchFamily="34" charset="0"/>
              <a:buChar char="•"/>
            </a:pPr>
            <a:r>
              <a:rPr lang="en-US" sz="2500" b="1" dirty="0">
                <a:latin typeface="Now" panose="020B0604020202020204" charset="0"/>
                <a:ea typeface="Gochi Hand" panose="020B0604020202020204" charset="0"/>
              </a:rPr>
              <a:t>User</a:t>
            </a:r>
            <a:r>
              <a:rPr lang="en-US" sz="2500" b="1" dirty="0">
                <a:latin typeface="Now" panose="020B0604020202020204" charset="0"/>
              </a:rPr>
              <a:t>  </a:t>
            </a:r>
            <a:r>
              <a:rPr lang="en-US" sz="2500" b="1" dirty="0">
                <a:latin typeface="Now" panose="020B0604020202020204" charset="0"/>
                <a:ea typeface="Gochi Hand" panose="020B0604020202020204" charset="0"/>
              </a:rPr>
              <a:t>Experience</a:t>
            </a:r>
          </a:p>
          <a:p>
            <a:r>
              <a:rPr lang="en-US" sz="2500" b="1" dirty="0">
                <a:latin typeface="Now" panose="020B0604020202020204" charset="0"/>
                <a:ea typeface="Gochi Hand" panose="020B0604020202020204" charset="0"/>
              </a:rPr>
              <a:t>   (UX)</a:t>
            </a:r>
          </a:p>
          <a:p>
            <a:pPr marL="285750" indent="-285750">
              <a:buFont typeface="Arial" panose="020B0604020202020204" pitchFamily="34" charset="0"/>
              <a:buChar char="•"/>
            </a:pPr>
            <a:endParaRPr lang="en-US" sz="2500" b="1" dirty="0">
              <a:latin typeface="Now" panose="020B0604020202020204" charset="0"/>
              <a:ea typeface="Gochi Hand" panose="020B0604020202020204" charset="0"/>
            </a:endParaRPr>
          </a:p>
          <a:p>
            <a:pPr marL="285750" indent="-285750">
              <a:buFont typeface="Arial" panose="020B0604020202020204" pitchFamily="34" charset="0"/>
              <a:buChar char="•"/>
            </a:pPr>
            <a:r>
              <a:rPr lang="en-US" sz="2500" b="1" dirty="0">
                <a:latin typeface="Now" panose="020B0604020202020204" charset="0"/>
                <a:ea typeface="Gochi Hand" panose="020B0604020202020204" charset="0"/>
              </a:rPr>
              <a:t>Compatibility</a:t>
            </a:r>
          </a:p>
          <a:p>
            <a:pPr marL="285750" indent="-285750">
              <a:buFont typeface="Arial" panose="020B0604020202020204" pitchFamily="34" charset="0"/>
              <a:buChar char="•"/>
            </a:pPr>
            <a:r>
              <a:rPr lang="en-US" sz="2500" b="1" dirty="0">
                <a:latin typeface="Now" panose="020B0604020202020204" charset="0"/>
                <a:ea typeface="Gochi Hand" panose="020B0604020202020204" charset="0"/>
              </a:rPr>
              <a:t>Usability</a:t>
            </a:r>
          </a:p>
          <a:p>
            <a:pPr marL="285750" indent="-285750">
              <a:buFont typeface="Arial" panose="020B0604020202020204" pitchFamily="34" charset="0"/>
              <a:buChar char="•"/>
            </a:pPr>
            <a:endParaRPr lang="en-US" sz="2500" b="1" dirty="0">
              <a:latin typeface="Now" panose="020B0604020202020204" charset="0"/>
              <a:ea typeface="Gochi Hand" panose="020B0604020202020204" charset="0"/>
            </a:endParaRPr>
          </a:p>
          <a:p>
            <a:pPr marL="285750" indent="-285750">
              <a:buFont typeface="Arial" panose="020B0604020202020204" pitchFamily="34" charset="0"/>
              <a:buChar char="•"/>
            </a:pPr>
            <a:r>
              <a:rPr lang="en-US" sz="2500" b="1" dirty="0">
                <a:latin typeface="Now" panose="020B0604020202020204" charset="0"/>
                <a:ea typeface="Gochi Hand" panose="020B0604020202020204" charset="0"/>
              </a:rPr>
              <a:t>Network</a:t>
            </a:r>
            <a:r>
              <a:rPr lang="en-US" sz="2500" b="1" dirty="0">
                <a:latin typeface="Now" panose="020B0604020202020204" charset="0"/>
              </a:rPr>
              <a:t> </a:t>
            </a:r>
            <a:r>
              <a:rPr lang="en-US" sz="2500" b="1" dirty="0">
                <a:latin typeface="Now" panose="020B0604020202020204" charset="0"/>
                <a:ea typeface="Gochi Hand" panose="020B0604020202020204" charset="0"/>
              </a:rPr>
              <a:t>Resilience</a:t>
            </a:r>
          </a:p>
          <a:p>
            <a:pPr marL="285750" indent="-285750">
              <a:buFont typeface="Arial" panose="020B0604020202020204" pitchFamily="34" charset="0"/>
              <a:buChar char="•"/>
            </a:pPr>
            <a:endParaRPr lang="en-US" sz="2500" b="1" dirty="0">
              <a:latin typeface="Now" panose="020B0604020202020204" charset="0"/>
              <a:ea typeface="Gochi Hand" panose="020B0604020202020204" charset="0"/>
            </a:endParaRPr>
          </a:p>
          <a:p>
            <a:pPr marL="285750" indent="-285750">
              <a:buFont typeface="Arial" panose="020B0604020202020204" pitchFamily="34" charset="0"/>
              <a:buChar char="•"/>
            </a:pPr>
            <a:r>
              <a:rPr lang="en-US" sz="2500" b="1" dirty="0">
                <a:latin typeface="Now" panose="020B0604020202020204" charset="0"/>
                <a:ea typeface="Gochi Hand" panose="020B0604020202020204" charset="0"/>
              </a:rPr>
              <a:t>Compliance</a:t>
            </a:r>
          </a:p>
          <a:p>
            <a:pPr marL="285750" indent="-285750">
              <a:buFont typeface="Arial" panose="020B0604020202020204" pitchFamily="34" charset="0"/>
              <a:buChar char="•"/>
            </a:pPr>
            <a:endParaRPr lang="en-US" sz="2500" b="1" dirty="0">
              <a:latin typeface="Now" panose="020B0604020202020204" charset="0"/>
              <a:ea typeface="Gochi Hand" panose="020B0604020202020204" charset="0"/>
            </a:endParaRPr>
          </a:p>
          <a:p>
            <a:pPr marL="285750" indent="-285750">
              <a:buFont typeface="Arial" panose="020B0604020202020204" pitchFamily="34" charset="0"/>
              <a:buChar char="•"/>
            </a:pPr>
            <a:r>
              <a:rPr lang="en-US" sz="2500" b="1" dirty="0">
                <a:latin typeface="Now" panose="020B0604020202020204" charset="0"/>
                <a:ea typeface="Gochi Hand" panose="020B0604020202020204" charset="0"/>
              </a:rPr>
              <a:t>Sustainability</a:t>
            </a:r>
          </a:p>
          <a:p>
            <a:pPr marL="285750" indent="-285750">
              <a:buFont typeface="Arial" panose="020B0604020202020204" pitchFamily="34" charset="0"/>
              <a:buChar char="•"/>
            </a:pPr>
            <a:endParaRPr lang="en-US" sz="2500" b="1" dirty="0">
              <a:latin typeface="Now" panose="020B0604020202020204" charset="0"/>
              <a:ea typeface="Gochi Hand" panose="020B0604020202020204" charset="0"/>
            </a:endParaRPr>
          </a:p>
          <a:p>
            <a:pPr marL="285750" indent="-285750">
              <a:buFont typeface="Arial" panose="020B0604020202020204" pitchFamily="34" charset="0"/>
              <a:buChar char="•"/>
            </a:pPr>
            <a:r>
              <a:rPr lang="en-US" sz="2500" b="1" dirty="0">
                <a:latin typeface="Now" panose="020B0604020202020204" charset="0"/>
                <a:ea typeface="Gochi Hand" panose="020B0604020202020204" charset="0"/>
              </a:rPr>
              <a:t>Backup</a:t>
            </a:r>
            <a:r>
              <a:rPr lang="en-US" sz="2500" b="1" dirty="0">
                <a:latin typeface="Now" panose="020B0604020202020204" charset="0"/>
              </a:rPr>
              <a:t> </a:t>
            </a:r>
            <a:r>
              <a:rPr lang="en-US" sz="2500" b="1" dirty="0">
                <a:latin typeface="Now" panose="020B0604020202020204" charset="0"/>
                <a:ea typeface="Gochi Hand" panose="020B0604020202020204" charset="0"/>
              </a:rPr>
              <a:t>and</a:t>
            </a:r>
            <a:r>
              <a:rPr lang="en-US" sz="2500" b="1" dirty="0">
                <a:latin typeface="Now" panose="020B0604020202020204" charset="0"/>
              </a:rPr>
              <a:t> </a:t>
            </a:r>
            <a:r>
              <a:rPr lang="en-US" sz="2500" b="1" dirty="0">
                <a:latin typeface="Now" panose="020B0604020202020204" charset="0"/>
                <a:ea typeface="Gochi Hand" panose="020B0604020202020204" charset="0"/>
              </a:rPr>
              <a:t>Restoration</a:t>
            </a:r>
          </a:p>
        </p:txBody>
      </p:sp>
    </p:spTree>
    <p:extLst>
      <p:ext uri="{BB962C8B-B14F-4D97-AF65-F5344CB8AC3E}">
        <p14:creationId xmlns:p14="http://schemas.microsoft.com/office/powerpoint/2010/main" val="621773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FC40A-005D-36DE-F36D-7184DC7257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9A6378A-1C78-0426-208E-3A87D7025F0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5" name="Freeform 5">
            <a:extLst>
              <a:ext uri="{FF2B5EF4-FFF2-40B4-BE49-F238E27FC236}">
                <a16:creationId xmlns:a16="http://schemas.microsoft.com/office/drawing/2014/main" id="{99E13076-3088-70EF-FE4A-D432EEED6F1C}"/>
              </a:ext>
            </a:extLst>
          </p:cNvPr>
          <p:cNvSpPr/>
          <p:nvPr/>
        </p:nvSpPr>
        <p:spPr>
          <a:xfrm rot="-3026566">
            <a:off x="-46767" y="312839"/>
            <a:ext cx="2586334" cy="1774621"/>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62B0E5E7-6B96-BCB6-A930-D4348708DA20}"/>
              </a:ext>
            </a:extLst>
          </p:cNvPr>
          <p:cNvSpPr/>
          <p:nvPr/>
        </p:nvSpPr>
        <p:spPr>
          <a:xfrm rot="7671314">
            <a:off x="15639212" y="8106105"/>
            <a:ext cx="2611323" cy="1965457"/>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10" name="TextBox 9">
            <a:extLst>
              <a:ext uri="{FF2B5EF4-FFF2-40B4-BE49-F238E27FC236}">
                <a16:creationId xmlns:a16="http://schemas.microsoft.com/office/drawing/2014/main" id="{8E125FDC-2FC7-E43A-1AFD-148792D808BA}"/>
              </a:ext>
            </a:extLst>
          </p:cNvPr>
          <p:cNvSpPr txBox="1"/>
          <p:nvPr/>
        </p:nvSpPr>
        <p:spPr>
          <a:xfrm>
            <a:off x="4191000" y="36585"/>
            <a:ext cx="9296400" cy="1107996"/>
          </a:xfrm>
          <a:prstGeom prst="rect">
            <a:avLst/>
          </a:prstGeom>
          <a:noFill/>
        </p:spPr>
        <p:txBody>
          <a:bodyPr wrap="square" rtlCol="0">
            <a:spAutoFit/>
          </a:bodyPr>
          <a:lstStyle/>
          <a:p>
            <a:r>
              <a:rPr lang="en-US" sz="4400" dirty="0">
                <a:latin typeface="Now" panose="020B0604020202020204" charset="0"/>
              </a:rPr>
              <a:t>	</a:t>
            </a:r>
            <a:r>
              <a:rPr lang="en-US" sz="6600" b="1" dirty="0">
                <a:solidFill>
                  <a:schemeClr val="bg1"/>
                </a:solidFill>
                <a:latin typeface="Bryndan Write" panose="020B0604020202020204" charset="0"/>
              </a:rPr>
              <a:t>Architecture Plan</a:t>
            </a:r>
            <a:endParaRPr lang="en-US" sz="4400" b="1" dirty="0">
              <a:solidFill>
                <a:schemeClr val="bg1"/>
              </a:solidFill>
              <a:latin typeface="Now" panose="020B0604020202020204" charset="0"/>
            </a:endParaRPr>
          </a:p>
        </p:txBody>
      </p:sp>
      <p:sp>
        <p:nvSpPr>
          <p:cNvPr id="3" name="TextBox 2">
            <a:extLst>
              <a:ext uri="{FF2B5EF4-FFF2-40B4-BE49-F238E27FC236}">
                <a16:creationId xmlns:a16="http://schemas.microsoft.com/office/drawing/2014/main" id="{E08061B3-381E-0C15-F8D3-FE068DD97A2A}"/>
              </a:ext>
            </a:extLst>
          </p:cNvPr>
          <p:cNvSpPr txBox="1"/>
          <p:nvPr/>
        </p:nvSpPr>
        <p:spPr>
          <a:xfrm>
            <a:off x="2754059" y="1562100"/>
            <a:ext cx="12834282" cy="7048083"/>
          </a:xfrm>
          <a:prstGeom prst="rect">
            <a:avLst/>
          </a:prstGeom>
          <a:noFill/>
        </p:spPr>
        <p:txBody>
          <a:bodyPr wrap="square" rtlCol="0">
            <a:spAutoFit/>
          </a:bodyPr>
          <a:lstStyle/>
          <a:p>
            <a:pPr rtl="0"/>
            <a:r>
              <a:rPr lang="en-US" sz="3600" dirty="0">
                <a:solidFill>
                  <a:schemeClr val="bg1"/>
                </a:solidFill>
                <a:effectLst/>
                <a:latin typeface="-apple-system"/>
              </a:rPr>
              <a:t>				</a:t>
            </a:r>
            <a:r>
              <a:rPr lang="en-US" sz="4400" b="1" dirty="0">
                <a:solidFill>
                  <a:schemeClr val="bg1"/>
                </a:solidFill>
                <a:latin typeface="Bryndan Write" panose="020B0604020202020204" charset="0"/>
              </a:rPr>
              <a:t>Design Patterns</a:t>
            </a:r>
          </a:p>
          <a:p>
            <a:pPr rtl="0"/>
            <a:endParaRPr lang="en-US" sz="4400" b="1" dirty="0">
              <a:solidFill>
                <a:schemeClr val="bg1"/>
              </a:solidFill>
              <a:latin typeface="Bryndan Write" panose="020B0604020202020204" charset="0"/>
            </a:endParaRPr>
          </a:p>
          <a:p>
            <a:pPr rtl="0"/>
            <a:r>
              <a:rPr lang="en-US" sz="2800" b="1" dirty="0">
                <a:solidFill>
                  <a:schemeClr val="bg1"/>
                </a:solidFill>
                <a:latin typeface="Now"/>
              </a:rPr>
              <a:t>MVC (Model-View-Controller):</a:t>
            </a:r>
          </a:p>
          <a:p>
            <a:pPr rtl="0"/>
            <a:endParaRPr lang="en-US" sz="2800" dirty="0">
              <a:solidFill>
                <a:schemeClr val="bg1"/>
              </a:solidFill>
              <a:latin typeface="Now"/>
            </a:endParaRPr>
          </a:p>
          <a:p>
            <a:pPr marL="457200" indent="-457200" rtl="0">
              <a:buFont typeface="Arial" panose="020B0604020202020204" pitchFamily="34" charset="0"/>
              <a:buChar char="•"/>
            </a:pPr>
            <a:r>
              <a:rPr lang="en-US" sz="2800" dirty="0">
                <a:solidFill>
                  <a:schemeClr val="bg1"/>
                </a:solidFill>
                <a:latin typeface="Now"/>
              </a:rPr>
              <a:t>Clear separation of concerns: Models handle data logic, Views handle presentation logic, and Controllers manage user input and application flow.</a:t>
            </a:r>
          </a:p>
          <a:p>
            <a:pPr marL="457200" indent="-457200" rtl="0">
              <a:buFont typeface="Arial" panose="020B0604020202020204" pitchFamily="34" charset="0"/>
              <a:buChar char="•"/>
            </a:pPr>
            <a:r>
              <a:rPr lang="en-US" sz="2800" dirty="0">
                <a:solidFill>
                  <a:schemeClr val="bg1"/>
                </a:solidFill>
                <a:latin typeface="Now"/>
              </a:rPr>
              <a:t>Facilitates code organization and maintainability.</a:t>
            </a:r>
          </a:p>
          <a:p>
            <a:pPr marL="457200" indent="-457200" rtl="0">
              <a:buFont typeface="Arial" panose="020B0604020202020204" pitchFamily="34" charset="0"/>
              <a:buChar char="•"/>
            </a:pPr>
            <a:r>
              <a:rPr lang="en-US" sz="2800" dirty="0">
                <a:solidFill>
                  <a:schemeClr val="bg1"/>
                </a:solidFill>
                <a:latin typeface="Now"/>
              </a:rPr>
              <a:t>Enables parallel development.</a:t>
            </a:r>
          </a:p>
          <a:p>
            <a:pPr rtl="0"/>
            <a:endParaRPr lang="en-US" sz="2800" dirty="0">
              <a:solidFill>
                <a:schemeClr val="bg1"/>
              </a:solidFill>
              <a:latin typeface="Now"/>
            </a:endParaRPr>
          </a:p>
          <a:p>
            <a:pPr rtl="0"/>
            <a:r>
              <a:rPr lang="en-US" sz="2800" b="1" dirty="0">
                <a:solidFill>
                  <a:schemeClr val="bg1"/>
                </a:solidFill>
                <a:latin typeface="Now"/>
              </a:rPr>
              <a:t>Strategy Pattern for Third-Party Integrations:</a:t>
            </a:r>
          </a:p>
          <a:p>
            <a:pPr rtl="0"/>
            <a:endParaRPr lang="en-US" sz="2800" dirty="0">
              <a:solidFill>
                <a:schemeClr val="bg1"/>
              </a:solidFill>
              <a:latin typeface="Now"/>
            </a:endParaRPr>
          </a:p>
          <a:p>
            <a:pPr marL="457200" indent="-457200" rtl="0">
              <a:buFont typeface="Arial" panose="020B0604020202020204" pitchFamily="34" charset="0"/>
              <a:buChar char="•"/>
            </a:pPr>
            <a:r>
              <a:rPr lang="en-US" sz="2800" dirty="0">
                <a:solidFill>
                  <a:schemeClr val="bg1"/>
                </a:solidFill>
                <a:latin typeface="Now"/>
              </a:rPr>
              <a:t>Encapsulates algorithms and makes them interchangeable.</a:t>
            </a:r>
          </a:p>
          <a:p>
            <a:pPr marL="457200" indent="-457200" rtl="0">
              <a:buFont typeface="Arial" panose="020B0604020202020204" pitchFamily="34" charset="0"/>
              <a:buChar char="•"/>
            </a:pPr>
            <a:r>
              <a:rPr lang="en-US" sz="2800" dirty="0">
                <a:solidFill>
                  <a:schemeClr val="bg1"/>
                </a:solidFill>
                <a:latin typeface="Now"/>
              </a:rPr>
              <a:t>Enhances flexibility and extensibility.</a:t>
            </a:r>
          </a:p>
          <a:p>
            <a:pPr marL="457200" indent="-457200" rtl="0">
              <a:buFont typeface="Arial" panose="020B0604020202020204" pitchFamily="34" charset="0"/>
              <a:buChar char="•"/>
            </a:pPr>
            <a:r>
              <a:rPr lang="en-US" sz="2800" dirty="0">
                <a:solidFill>
                  <a:schemeClr val="bg1"/>
                </a:solidFill>
                <a:latin typeface="Now"/>
              </a:rPr>
              <a:t>Promotes testability.</a:t>
            </a:r>
          </a:p>
        </p:txBody>
      </p:sp>
    </p:spTree>
    <p:extLst>
      <p:ext uri="{BB962C8B-B14F-4D97-AF65-F5344CB8AC3E}">
        <p14:creationId xmlns:p14="http://schemas.microsoft.com/office/powerpoint/2010/main" val="3944771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FC40A-005D-36DE-F36D-7184DC7257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9A6378A-1C78-0426-208E-3A87D7025F0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5" name="Freeform 5">
            <a:extLst>
              <a:ext uri="{FF2B5EF4-FFF2-40B4-BE49-F238E27FC236}">
                <a16:creationId xmlns:a16="http://schemas.microsoft.com/office/drawing/2014/main" id="{99E13076-3088-70EF-FE4A-D432EEED6F1C}"/>
              </a:ext>
            </a:extLst>
          </p:cNvPr>
          <p:cNvSpPr/>
          <p:nvPr/>
        </p:nvSpPr>
        <p:spPr>
          <a:xfrm rot="-3026566">
            <a:off x="-46767" y="312839"/>
            <a:ext cx="2586334" cy="1774621"/>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62B0E5E7-6B96-BCB6-A930-D4348708DA20}"/>
              </a:ext>
            </a:extLst>
          </p:cNvPr>
          <p:cNvSpPr/>
          <p:nvPr/>
        </p:nvSpPr>
        <p:spPr>
          <a:xfrm rot="7671314">
            <a:off x="15639212" y="8106105"/>
            <a:ext cx="2611323" cy="1965457"/>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3" name="TextBox 2">
            <a:extLst>
              <a:ext uri="{FF2B5EF4-FFF2-40B4-BE49-F238E27FC236}">
                <a16:creationId xmlns:a16="http://schemas.microsoft.com/office/drawing/2014/main" id="{E08061B3-381E-0C15-F8D3-FE068DD97A2A}"/>
              </a:ext>
            </a:extLst>
          </p:cNvPr>
          <p:cNvSpPr txBox="1"/>
          <p:nvPr/>
        </p:nvSpPr>
        <p:spPr>
          <a:xfrm>
            <a:off x="2726859" y="495300"/>
            <a:ext cx="12834282" cy="8771632"/>
          </a:xfrm>
          <a:prstGeom prst="rect">
            <a:avLst/>
          </a:prstGeom>
          <a:noFill/>
        </p:spPr>
        <p:txBody>
          <a:bodyPr wrap="square" rtlCol="0">
            <a:spAutoFit/>
          </a:bodyPr>
          <a:lstStyle/>
          <a:p>
            <a:r>
              <a:rPr lang="en-US" sz="3600" dirty="0">
                <a:solidFill>
                  <a:schemeClr val="bg1"/>
                </a:solidFill>
                <a:effectLst/>
                <a:latin typeface="-apple-system"/>
              </a:rPr>
              <a:t>				</a:t>
            </a:r>
            <a:r>
              <a:rPr lang="en-US" sz="4400" b="1" dirty="0">
                <a:solidFill>
                  <a:schemeClr val="bg1"/>
                </a:solidFill>
                <a:latin typeface="Bryndan Write" panose="020B0604020202020204" charset="0"/>
              </a:rPr>
              <a:t>Platforms and Technologies</a:t>
            </a:r>
          </a:p>
          <a:p>
            <a:endParaRPr lang="en-US" sz="4400" b="1" dirty="0">
              <a:solidFill>
                <a:schemeClr val="bg1"/>
              </a:solidFill>
              <a:latin typeface="Bryndan Write" panose="020B0604020202020204" charset="0"/>
            </a:endParaRPr>
          </a:p>
          <a:p>
            <a:r>
              <a:rPr lang="en-US" sz="2800" b="1" dirty="0">
                <a:solidFill>
                  <a:schemeClr val="bg1"/>
                </a:solidFill>
                <a:latin typeface="Now"/>
              </a:rPr>
              <a:t>Backend: Node.js</a:t>
            </a:r>
          </a:p>
          <a:p>
            <a:endParaRPr lang="en-US" sz="2800" dirty="0">
              <a:solidFill>
                <a:schemeClr val="bg1"/>
              </a:solidFill>
              <a:latin typeface="Now"/>
            </a:endParaRPr>
          </a:p>
          <a:p>
            <a:pPr marL="457200" indent="-457200">
              <a:buFont typeface="Arial" panose="020B0604020202020204" pitchFamily="34" charset="0"/>
              <a:buChar char="•"/>
            </a:pPr>
            <a:r>
              <a:rPr lang="en-US" sz="2800" dirty="0">
                <a:solidFill>
                  <a:schemeClr val="bg1"/>
                </a:solidFill>
                <a:latin typeface="Now"/>
              </a:rPr>
              <a:t>Event-driven architecture.</a:t>
            </a:r>
          </a:p>
          <a:p>
            <a:pPr marL="457200" indent="-457200">
              <a:buFont typeface="Arial" panose="020B0604020202020204" pitchFamily="34" charset="0"/>
              <a:buChar char="•"/>
            </a:pPr>
            <a:r>
              <a:rPr lang="en-US" sz="2800" dirty="0">
                <a:solidFill>
                  <a:schemeClr val="bg1"/>
                </a:solidFill>
                <a:latin typeface="Now"/>
              </a:rPr>
              <a:t>Vast ecosystem of libraries and frameworks.</a:t>
            </a:r>
          </a:p>
          <a:p>
            <a:pPr marL="457200" indent="-457200">
              <a:buFont typeface="Arial" panose="020B0604020202020204" pitchFamily="34" charset="0"/>
              <a:buChar char="•"/>
            </a:pPr>
            <a:r>
              <a:rPr lang="en-US" sz="2800" dirty="0">
                <a:solidFill>
                  <a:schemeClr val="bg1"/>
                </a:solidFill>
                <a:latin typeface="Now"/>
              </a:rPr>
              <a:t>JavaScript-based for full-stack development.</a:t>
            </a:r>
          </a:p>
          <a:p>
            <a:endParaRPr lang="en-US" sz="2800" dirty="0">
              <a:solidFill>
                <a:schemeClr val="bg1"/>
              </a:solidFill>
              <a:latin typeface="Now"/>
            </a:endParaRPr>
          </a:p>
          <a:p>
            <a:r>
              <a:rPr lang="en-US" sz="2800" b="1" dirty="0">
                <a:solidFill>
                  <a:schemeClr val="bg1"/>
                </a:solidFill>
                <a:latin typeface="Now"/>
              </a:rPr>
              <a:t>Frontend: React Native</a:t>
            </a:r>
          </a:p>
          <a:p>
            <a:endParaRPr lang="en-US" sz="2800" dirty="0">
              <a:solidFill>
                <a:schemeClr val="bg1"/>
              </a:solidFill>
              <a:latin typeface="Now"/>
            </a:endParaRPr>
          </a:p>
          <a:p>
            <a:pPr marL="457200" indent="-457200">
              <a:buFont typeface="Arial" panose="020B0604020202020204" pitchFamily="34" charset="0"/>
              <a:buChar char="•"/>
            </a:pPr>
            <a:r>
              <a:rPr lang="en-US" sz="2800" dirty="0">
                <a:solidFill>
                  <a:schemeClr val="bg1"/>
                </a:solidFill>
                <a:latin typeface="Now"/>
              </a:rPr>
              <a:t>Cross-platform development.</a:t>
            </a:r>
          </a:p>
          <a:p>
            <a:pPr marL="457200" indent="-457200">
              <a:buFont typeface="Arial" panose="020B0604020202020204" pitchFamily="34" charset="0"/>
              <a:buChar char="•"/>
            </a:pPr>
            <a:r>
              <a:rPr lang="en-US" sz="2800" dirty="0">
                <a:solidFill>
                  <a:schemeClr val="bg1"/>
                </a:solidFill>
                <a:latin typeface="Now"/>
              </a:rPr>
              <a:t>Native performance.</a:t>
            </a:r>
          </a:p>
          <a:p>
            <a:pPr marL="457200" indent="-457200">
              <a:buFont typeface="Arial" panose="020B0604020202020204" pitchFamily="34" charset="0"/>
              <a:buChar char="•"/>
            </a:pPr>
            <a:r>
              <a:rPr lang="en-US" sz="2800" dirty="0">
                <a:solidFill>
                  <a:schemeClr val="bg1"/>
                </a:solidFill>
                <a:latin typeface="Now"/>
              </a:rPr>
              <a:t>Large community and ecosystem.</a:t>
            </a:r>
          </a:p>
          <a:p>
            <a:pPr marL="457200" indent="-457200">
              <a:buFont typeface="Arial" panose="020B0604020202020204" pitchFamily="34" charset="0"/>
              <a:buChar char="•"/>
            </a:pPr>
            <a:endParaRPr lang="en-US" sz="2800" dirty="0">
              <a:solidFill>
                <a:schemeClr val="bg1"/>
              </a:solidFill>
              <a:latin typeface="Now"/>
            </a:endParaRPr>
          </a:p>
          <a:p>
            <a:r>
              <a:rPr lang="en-US" sz="2800" b="1" dirty="0">
                <a:solidFill>
                  <a:schemeClr val="bg1"/>
                </a:solidFill>
                <a:latin typeface="Now"/>
              </a:rPr>
              <a:t>Database: MongoDB</a:t>
            </a:r>
          </a:p>
          <a:p>
            <a:pPr marL="457200" indent="-457200">
              <a:buFont typeface="Arial" panose="020B0604020202020204" pitchFamily="34" charset="0"/>
              <a:buChar char="•"/>
            </a:pPr>
            <a:endParaRPr lang="en-US" sz="2800" dirty="0">
              <a:solidFill>
                <a:schemeClr val="bg1"/>
              </a:solidFill>
              <a:latin typeface="Now"/>
            </a:endParaRPr>
          </a:p>
          <a:p>
            <a:pPr marL="457200" indent="-457200">
              <a:buFont typeface="Arial" panose="020B0604020202020204" pitchFamily="34" charset="0"/>
              <a:buChar char="•"/>
            </a:pPr>
            <a:r>
              <a:rPr lang="en-US" sz="2800" dirty="0">
                <a:solidFill>
                  <a:schemeClr val="bg1"/>
                </a:solidFill>
                <a:latin typeface="Now"/>
              </a:rPr>
              <a:t>Document-based NoSQL database.</a:t>
            </a:r>
          </a:p>
          <a:p>
            <a:pPr marL="457200" indent="-457200">
              <a:buFont typeface="Arial" panose="020B0604020202020204" pitchFamily="34" charset="0"/>
              <a:buChar char="•"/>
            </a:pPr>
            <a:r>
              <a:rPr lang="en-US" sz="2800" dirty="0">
                <a:solidFill>
                  <a:schemeClr val="bg1"/>
                </a:solidFill>
                <a:latin typeface="Now"/>
              </a:rPr>
              <a:t>Scalable and flexible for handling large datasets.</a:t>
            </a:r>
          </a:p>
          <a:p>
            <a:pPr marL="457200" indent="-457200">
              <a:buFont typeface="Arial" panose="020B0604020202020204" pitchFamily="34" charset="0"/>
              <a:buChar char="•"/>
            </a:pPr>
            <a:r>
              <a:rPr lang="en-US" sz="2800" dirty="0">
                <a:solidFill>
                  <a:schemeClr val="bg1"/>
                </a:solidFill>
                <a:latin typeface="Now"/>
              </a:rPr>
              <a:t>Easily integrates with Node.js for seamless backend development.</a:t>
            </a:r>
          </a:p>
        </p:txBody>
      </p:sp>
    </p:spTree>
    <p:extLst>
      <p:ext uri="{BB962C8B-B14F-4D97-AF65-F5344CB8AC3E}">
        <p14:creationId xmlns:p14="http://schemas.microsoft.com/office/powerpoint/2010/main" val="2247689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378</TotalTime>
  <Words>1082</Words>
  <Application>Microsoft Office PowerPoint</Application>
  <PresentationFormat>Custom</PresentationFormat>
  <Paragraphs>205</Paragraphs>
  <Slides>20</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Bryndan Write</vt:lpstr>
      <vt:lpstr>Calibri</vt:lpstr>
      <vt:lpstr>-apple-system</vt:lpstr>
      <vt:lpstr>Arial</vt:lpstr>
      <vt:lpstr>Aptos</vt:lpstr>
      <vt:lpstr>Now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Doodle Group Project Presentation</dc:title>
  <dc:creator>Koduri,Sai Krishna</dc:creator>
  <cp:lastModifiedBy>Koduri,Sai Krishna</cp:lastModifiedBy>
  <cp:revision>18</cp:revision>
  <dcterms:created xsi:type="dcterms:W3CDTF">2006-08-16T00:00:00Z</dcterms:created>
  <dcterms:modified xsi:type="dcterms:W3CDTF">2024-04-15T02:31:18Z</dcterms:modified>
  <dc:identifier>DAF-S_70heY</dc:identifier>
</cp:coreProperties>
</file>